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7" r:id="rId2"/>
    <p:sldId id="262" r:id="rId3"/>
    <p:sldId id="263" r:id="rId4"/>
    <p:sldId id="264" r:id="rId5"/>
    <p:sldId id="265" r:id="rId6"/>
    <p:sldId id="266" r:id="rId7"/>
    <p:sldId id="309" r:id="rId8"/>
    <p:sldId id="311" r:id="rId9"/>
    <p:sldId id="258" r:id="rId10"/>
    <p:sldId id="259" r:id="rId11"/>
    <p:sldId id="260" r:id="rId12"/>
    <p:sldId id="261"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12" r:id="rId33"/>
    <p:sldId id="288" r:id="rId34"/>
    <p:sldId id="289" r:id="rId35"/>
    <p:sldId id="290" r:id="rId36"/>
    <p:sldId id="291" r:id="rId37"/>
    <p:sldId id="292" r:id="rId38"/>
    <p:sldId id="293" r:id="rId39"/>
    <p:sldId id="294" r:id="rId40"/>
    <p:sldId id="314" r:id="rId41"/>
    <p:sldId id="315" r:id="rId42"/>
    <p:sldId id="316" r:id="rId43"/>
    <p:sldId id="295" r:id="rId44"/>
    <p:sldId id="313" r:id="rId45"/>
    <p:sldId id="297" r:id="rId46"/>
    <p:sldId id="317" r:id="rId47"/>
    <p:sldId id="298" r:id="rId48"/>
    <p:sldId id="299" r:id="rId49"/>
    <p:sldId id="300" r:id="rId50"/>
    <p:sldId id="301" r:id="rId51"/>
    <p:sldId id="302" r:id="rId52"/>
    <p:sldId id="303" r:id="rId53"/>
    <p:sldId id="304" r:id="rId54"/>
    <p:sldId id="305" r:id="rId55"/>
    <p:sldId id="306" r:id="rId56"/>
    <p:sldId id="307" r:id="rId57"/>
    <p:sldId id="308" r:id="rId5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B43C-E06E-41C0-9902-FF7DCCBD437B}" type="datetimeFigureOut">
              <a:rPr lang="es-MX" smtClean="0"/>
              <a:t>26/08/2015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0DDFA-C3BF-4443-96EA-62FA31B1710F}" type="slidenum">
              <a:rPr lang="es-MX" smtClean="0"/>
              <a:t>‹Nº›</a:t>
            </a:fld>
            <a:endParaRPr lang="es-MX"/>
          </a:p>
        </p:txBody>
      </p:sp>
    </p:spTree>
    <p:extLst>
      <p:ext uri="{BB962C8B-B14F-4D97-AF65-F5344CB8AC3E}">
        <p14:creationId xmlns:p14="http://schemas.microsoft.com/office/powerpoint/2010/main" val="133202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AD359C-0333-436F-A079-6A3704F40854}" type="slidenum">
              <a:rPr lang="es-MX">
                <a:solidFill>
                  <a:prstClr val="black"/>
                </a:solidFill>
              </a:rPr>
              <a:pPr>
                <a:defRPr/>
              </a:pPr>
              <a:t>1</a:t>
            </a:fld>
            <a:endParaRPr lang="es-MX" dirty="0">
              <a:solidFill>
                <a:prstClr val="black"/>
              </a:solidFill>
            </a:endParaRPr>
          </a:p>
        </p:txBody>
      </p:sp>
    </p:spTree>
    <p:extLst>
      <p:ext uri="{BB962C8B-B14F-4D97-AF65-F5344CB8AC3E}">
        <p14:creationId xmlns:p14="http://schemas.microsoft.com/office/powerpoint/2010/main" val="3891184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EE7B8F90-CAB6-48A9-9EF2-24065A12BCB2}" type="slidenum">
              <a:rPr lang="es-MX">
                <a:solidFill>
                  <a:prstClr val="black"/>
                </a:solidFill>
              </a:rPr>
              <a:pPr>
                <a:defRPr/>
              </a:pPr>
              <a:t>38</a:t>
            </a:fld>
            <a:endParaRPr lang="es-MX">
              <a:solidFill>
                <a:prstClr val="black"/>
              </a:solidFill>
            </a:endParaRPr>
          </a:p>
        </p:txBody>
      </p:sp>
    </p:spTree>
    <p:extLst>
      <p:ext uri="{BB962C8B-B14F-4D97-AF65-F5344CB8AC3E}">
        <p14:creationId xmlns:p14="http://schemas.microsoft.com/office/powerpoint/2010/main" val="297745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535CDEB1-EEE4-4862-943C-6DFEA293C458}" type="slidenum">
              <a:rPr lang="es-MX">
                <a:solidFill>
                  <a:prstClr val="black"/>
                </a:solidFill>
              </a:rPr>
              <a:pPr>
                <a:defRPr/>
              </a:pPr>
              <a:t>39</a:t>
            </a:fld>
            <a:endParaRPr lang="es-MX">
              <a:solidFill>
                <a:prstClr val="black"/>
              </a:solidFill>
            </a:endParaRPr>
          </a:p>
        </p:txBody>
      </p:sp>
    </p:spTree>
    <p:extLst>
      <p:ext uri="{BB962C8B-B14F-4D97-AF65-F5344CB8AC3E}">
        <p14:creationId xmlns:p14="http://schemas.microsoft.com/office/powerpoint/2010/main" val="250601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1E112872-114A-404D-BD5E-B74225EA61BE}" type="slidenum">
              <a:rPr lang="es-MX">
                <a:solidFill>
                  <a:prstClr val="black"/>
                </a:solidFill>
              </a:rPr>
              <a:pPr>
                <a:defRPr/>
              </a:pPr>
              <a:t>43</a:t>
            </a:fld>
            <a:endParaRPr lang="es-MX">
              <a:solidFill>
                <a:prstClr val="black"/>
              </a:solidFill>
            </a:endParaRPr>
          </a:p>
        </p:txBody>
      </p:sp>
    </p:spTree>
    <p:extLst>
      <p:ext uri="{BB962C8B-B14F-4D97-AF65-F5344CB8AC3E}">
        <p14:creationId xmlns:p14="http://schemas.microsoft.com/office/powerpoint/2010/main" val="1251271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p>
            <a:pPr>
              <a:defRPr/>
            </a:pPr>
            <a:fld id="{568C915A-E393-4D9A-8838-0C961863EE81}" type="slidenum">
              <a:rPr lang="es-MX">
                <a:solidFill>
                  <a:prstClr val="black"/>
                </a:solidFill>
              </a:rPr>
              <a:pPr>
                <a:defRPr/>
              </a:pPr>
              <a:t>44</a:t>
            </a:fld>
            <a:endParaRPr lang="es-MX" dirty="0">
              <a:solidFill>
                <a:prstClr val="black"/>
              </a:solidFill>
            </a:endParaRPr>
          </a:p>
        </p:txBody>
      </p:sp>
    </p:spTree>
    <p:extLst>
      <p:ext uri="{BB962C8B-B14F-4D97-AF65-F5344CB8AC3E}">
        <p14:creationId xmlns:p14="http://schemas.microsoft.com/office/powerpoint/2010/main" val="150499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p>
            <a:pPr>
              <a:defRPr/>
            </a:pPr>
            <a:fld id="{465B0BC8-90F6-4443-9E1D-971A0B9C3BDE}" type="slidenum">
              <a:rPr lang="es-MX">
                <a:solidFill>
                  <a:prstClr val="black"/>
                </a:solidFill>
              </a:rPr>
              <a:pPr>
                <a:defRPr/>
              </a:pPr>
              <a:t>45</a:t>
            </a:fld>
            <a:endParaRPr lang="es-MX" dirty="0">
              <a:solidFill>
                <a:prstClr val="black"/>
              </a:solidFill>
            </a:endParaRPr>
          </a:p>
        </p:txBody>
      </p:sp>
    </p:spTree>
    <p:extLst>
      <p:ext uri="{BB962C8B-B14F-4D97-AF65-F5344CB8AC3E}">
        <p14:creationId xmlns:p14="http://schemas.microsoft.com/office/powerpoint/2010/main" val="430670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p>
            <a:pPr>
              <a:defRPr/>
            </a:pPr>
            <a:fld id="{BD4BB280-D127-437C-A138-1C08D86ADEC3}" type="slidenum">
              <a:rPr lang="es-MX">
                <a:solidFill>
                  <a:prstClr val="black"/>
                </a:solidFill>
              </a:rPr>
              <a:pPr>
                <a:defRPr/>
              </a:pPr>
              <a:t>47</a:t>
            </a:fld>
            <a:endParaRPr lang="es-MX">
              <a:solidFill>
                <a:prstClr val="black"/>
              </a:solidFill>
            </a:endParaRPr>
          </a:p>
        </p:txBody>
      </p:sp>
    </p:spTree>
    <p:extLst>
      <p:ext uri="{BB962C8B-B14F-4D97-AF65-F5344CB8AC3E}">
        <p14:creationId xmlns:p14="http://schemas.microsoft.com/office/powerpoint/2010/main" val="239878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p>
            <a:pPr>
              <a:defRPr/>
            </a:pPr>
            <a:fld id="{D0FE1DA3-C97C-4772-8AF8-D7DFA9663D64}" type="slidenum">
              <a:rPr lang="es-MX">
                <a:solidFill>
                  <a:prstClr val="black"/>
                </a:solidFill>
              </a:rPr>
              <a:pPr>
                <a:defRPr/>
              </a:pPr>
              <a:t>48</a:t>
            </a:fld>
            <a:endParaRPr lang="es-MX">
              <a:solidFill>
                <a:prstClr val="black"/>
              </a:solidFill>
            </a:endParaRPr>
          </a:p>
        </p:txBody>
      </p:sp>
    </p:spTree>
    <p:extLst>
      <p:ext uri="{BB962C8B-B14F-4D97-AF65-F5344CB8AC3E}">
        <p14:creationId xmlns:p14="http://schemas.microsoft.com/office/powerpoint/2010/main" val="2669233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0BE3747D-40BA-47BC-AE5C-D036BE0703AE}" type="slidenum">
              <a:rPr lang="es-MX">
                <a:solidFill>
                  <a:prstClr val="black"/>
                </a:solidFill>
              </a:rPr>
              <a:pPr>
                <a:defRPr/>
              </a:pPr>
              <a:t>52</a:t>
            </a:fld>
            <a:endParaRPr lang="es-MX">
              <a:solidFill>
                <a:prstClr val="black"/>
              </a:solidFill>
            </a:endParaRPr>
          </a:p>
        </p:txBody>
      </p:sp>
    </p:spTree>
    <p:extLst>
      <p:ext uri="{BB962C8B-B14F-4D97-AF65-F5344CB8AC3E}">
        <p14:creationId xmlns:p14="http://schemas.microsoft.com/office/powerpoint/2010/main" val="3099013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0BE3747D-40BA-47BC-AE5C-D036BE0703AE}" type="slidenum">
              <a:rPr lang="es-MX">
                <a:solidFill>
                  <a:prstClr val="black"/>
                </a:solidFill>
              </a:rPr>
              <a:pPr>
                <a:defRPr/>
              </a:pPr>
              <a:t>53</a:t>
            </a:fld>
            <a:endParaRPr lang="es-MX">
              <a:solidFill>
                <a:prstClr val="black"/>
              </a:solidFill>
            </a:endParaRPr>
          </a:p>
        </p:txBody>
      </p:sp>
    </p:spTree>
    <p:extLst>
      <p:ext uri="{BB962C8B-B14F-4D97-AF65-F5344CB8AC3E}">
        <p14:creationId xmlns:p14="http://schemas.microsoft.com/office/powerpoint/2010/main" val="2319870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0BE3747D-40BA-47BC-AE5C-D036BE0703AE}" type="slidenum">
              <a:rPr lang="es-MX">
                <a:solidFill>
                  <a:prstClr val="black"/>
                </a:solidFill>
              </a:rPr>
              <a:pPr>
                <a:defRPr/>
              </a:pPr>
              <a:t>54</a:t>
            </a:fld>
            <a:endParaRPr lang="es-MX">
              <a:solidFill>
                <a:prstClr val="black"/>
              </a:solidFill>
            </a:endParaRPr>
          </a:p>
        </p:txBody>
      </p:sp>
    </p:spTree>
    <p:extLst>
      <p:ext uri="{BB962C8B-B14F-4D97-AF65-F5344CB8AC3E}">
        <p14:creationId xmlns:p14="http://schemas.microsoft.com/office/powerpoint/2010/main" val="62773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p>
            <a:pPr>
              <a:defRPr/>
            </a:pPr>
            <a:fld id="{08D9B44F-C20C-4793-9597-355839887A0A}" type="slidenum">
              <a:rPr lang="es-MX">
                <a:solidFill>
                  <a:prstClr val="black"/>
                </a:solidFill>
              </a:rPr>
              <a:pPr>
                <a:defRPr/>
              </a:pPr>
              <a:t>25</a:t>
            </a:fld>
            <a:endParaRPr lang="es-MX" dirty="0">
              <a:solidFill>
                <a:prstClr val="black"/>
              </a:solidFill>
            </a:endParaRPr>
          </a:p>
        </p:txBody>
      </p:sp>
    </p:spTree>
    <p:extLst>
      <p:ext uri="{BB962C8B-B14F-4D97-AF65-F5344CB8AC3E}">
        <p14:creationId xmlns:p14="http://schemas.microsoft.com/office/powerpoint/2010/main" val="3714100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0BE3747D-40BA-47BC-AE5C-D036BE0703AE}" type="slidenum">
              <a:rPr lang="es-MX">
                <a:solidFill>
                  <a:prstClr val="black"/>
                </a:solidFill>
              </a:rPr>
              <a:pPr>
                <a:defRPr/>
              </a:pPr>
              <a:t>55</a:t>
            </a:fld>
            <a:endParaRPr lang="es-MX">
              <a:solidFill>
                <a:prstClr val="black"/>
              </a:solidFill>
            </a:endParaRPr>
          </a:p>
        </p:txBody>
      </p:sp>
    </p:spTree>
    <p:extLst>
      <p:ext uri="{BB962C8B-B14F-4D97-AF65-F5344CB8AC3E}">
        <p14:creationId xmlns:p14="http://schemas.microsoft.com/office/powerpoint/2010/main" val="4235951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0BE3747D-40BA-47BC-AE5C-D036BE0703AE}" type="slidenum">
              <a:rPr lang="es-MX">
                <a:solidFill>
                  <a:prstClr val="black"/>
                </a:solidFill>
              </a:rPr>
              <a:pPr>
                <a:defRPr/>
              </a:pPr>
              <a:t>56</a:t>
            </a:fld>
            <a:endParaRPr lang="es-MX">
              <a:solidFill>
                <a:prstClr val="black"/>
              </a:solidFill>
            </a:endParaRPr>
          </a:p>
        </p:txBody>
      </p:sp>
    </p:spTree>
    <p:extLst>
      <p:ext uri="{BB962C8B-B14F-4D97-AF65-F5344CB8AC3E}">
        <p14:creationId xmlns:p14="http://schemas.microsoft.com/office/powerpoint/2010/main" val="2866583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0BE3747D-40BA-47BC-AE5C-D036BE0703AE}" type="slidenum">
              <a:rPr lang="es-MX">
                <a:solidFill>
                  <a:prstClr val="black"/>
                </a:solidFill>
              </a:rPr>
              <a:pPr>
                <a:defRPr/>
              </a:pPr>
              <a:t>57</a:t>
            </a:fld>
            <a:endParaRPr lang="es-MX">
              <a:solidFill>
                <a:prstClr val="black"/>
              </a:solidFill>
            </a:endParaRPr>
          </a:p>
        </p:txBody>
      </p:sp>
    </p:spTree>
    <p:extLst>
      <p:ext uri="{BB962C8B-B14F-4D97-AF65-F5344CB8AC3E}">
        <p14:creationId xmlns:p14="http://schemas.microsoft.com/office/powerpoint/2010/main" val="402539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p>
            <a:pPr>
              <a:defRPr/>
            </a:pPr>
            <a:fld id="{6C1C2E96-3DC6-4D82-9C57-C9CF3EDD0F60}" type="slidenum">
              <a:rPr lang="es-MX">
                <a:solidFill>
                  <a:prstClr val="black"/>
                </a:solidFill>
              </a:rPr>
              <a:pPr>
                <a:defRPr/>
              </a:pPr>
              <a:t>26</a:t>
            </a:fld>
            <a:endParaRPr lang="es-MX" dirty="0">
              <a:solidFill>
                <a:prstClr val="black"/>
              </a:solidFill>
            </a:endParaRPr>
          </a:p>
        </p:txBody>
      </p:sp>
    </p:spTree>
    <p:extLst>
      <p:ext uri="{BB962C8B-B14F-4D97-AF65-F5344CB8AC3E}">
        <p14:creationId xmlns:p14="http://schemas.microsoft.com/office/powerpoint/2010/main" val="340118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p>
            <a:pPr>
              <a:defRPr/>
            </a:pPr>
            <a:fld id="{F1BADAB6-01DF-43B4-BFD4-8F7AE039C3A5}" type="slidenum">
              <a:rPr lang="es-MX">
                <a:solidFill>
                  <a:prstClr val="black"/>
                </a:solidFill>
              </a:rPr>
              <a:pPr>
                <a:defRPr/>
              </a:pPr>
              <a:t>31</a:t>
            </a:fld>
            <a:endParaRPr lang="es-MX" dirty="0">
              <a:solidFill>
                <a:prstClr val="black"/>
              </a:solidFill>
            </a:endParaRPr>
          </a:p>
        </p:txBody>
      </p:sp>
    </p:spTree>
    <p:extLst>
      <p:ext uri="{BB962C8B-B14F-4D97-AF65-F5344CB8AC3E}">
        <p14:creationId xmlns:p14="http://schemas.microsoft.com/office/powerpoint/2010/main" val="133942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p>
            <a:pPr>
              <a:defRPr/>
            </a:pPr>
            <a:fld id="{86A5BFDE-7B7C-4AAA-BF0B-52589B7661A7}" type="slidenum">
              <a:rPr lang="es-MX">
                <a:solidFill>
                  <a:prstClr val="black"/>
                </a:solidFill>
              </a:rPr>
              <a:pPr>
                <a:defRPr/>
              </a:pPr>
              <a:t>32</a:t>
            </a:fld>
            <a:endParaRPr lang="es-MX" dirty="0">
              <a:solidFill>
                <a:prstClr val="black"/>
              </a:solidFill>
            </a:endParaRPr>
          </a:p>
        </p:txBody>
      </p:sp>
    </p:spTree>
    <p:extLst>
      <p:ext uri="{BB962C8B-B14F-4D97-AF65-F5344CB8AC3E}">
        <p14:creationId xmlns:p14="http://schemas.microsoft.com/office/powerpoint/2010/main" val="132702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A9C8580-D5C8-4D9A-8DAE-A5ABB7B15008}" type="slidenum">
              <a:rPr lang="es-MX">
                <a:solidFill>
                  <a:prstClr val="black"/>
                </a:solidFill>
              </a:rPr>
              <a:pPr>
                <a:defRPr/>
              </a:pPr>
              <a:t>34</a:t>
            </a:fld>
            <a:endParaRPr lang="es-MX">
              <a:solidFill>
                <a:prstClr val="black"/>
              </a:solidFill>
            </a:endParaRPr>
          </a:p>
        </p:txBody>
      </p:sp>
    </p:spTree>
    <p:extLst>
      <p:ext uri="{BB962C8B-B14F-4D97-AF65-F5344CB8AC3E}">
        <p14:creationId xmlns:p14="http://schemas.microsoft.com/office/powerpoint/2010/main" val="83148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12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36BFBC5-42E7-4B92-AFE5-9EDB33E0B6E7}" type="slidenum">
              <a:rPr lang="es-MX">
                <a:solidFill>
                  <a:prstClr val="black"/>
                </a:solidFill>
              </a:rPr>
              <a:pPr>
                <a:defRPr/>
              </a:pPr>
              <a:t>35</a:t>
            </a:fld>
            <a:endParaRPr lang="es-MX">
              <a:solidFill>
                <a:prstClr val="black"/>
              </a:solidFill>
            </a:endParaRPr>
          </a:p>
        </p:txBody>
      </p:sp>
    </p:spTree>
    <p:extLst>
      <p:ext uri="{BB962C8B-B14F-4D97-AF65-F5344CB8AC3E}">
        <p14:creationId xmlns:p14="http://schemas.microsoft.com/office/powerpoint/2010/main" val="428207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2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3F2BA8C-2C50-45FD-A6AA-2C4FA3EFDDD2}" type="slidenum">
              <a:rPr lang="es-MX">
                <a:solidFill>
                  <a:prstClr val="black"/>
                </a:solidFill>
              </a:rPr>
              <a:pPr>
                <a:defRPr/>
              </a:pPr>
              <a:t>36</a:t>
            </a:fld>
            <a:endParaRPr lang="es-MX">
              <a:solidFill>
                <a:prstClr val="black"/>
              </a:solidFill>
            </a:endParaRPr>
          </a:p>
        </p:txBody>
      </p:sp>
    </p:spTree>
    <p:extLst>
      <p:ext uri="{BB962C8B-B14F-4D97-AF65-F5344CB8AC3E}">
        <p14:creationId xmlns:p14="http://schemas.microsoft.com/office/powerpoint/2010/main" val="229792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EB0B9B35-42D5-40BE-A7E8-4E8B13502216}" type="slidenum">
              <a:rPr lang="es-MX">
                <a:solidFill>
                  <a:prstClr val="black"/>
                </a:solidFill>
              </a:rPr>
              <a:pPr>
                <a:defRPr/>
              </a:pPr>
              <a:t>37</a:t>
            </a:fld>
            <a:endParaRPr lang="es-MX">
              <a:solidFill>
                <a:prstClr val="black"/>
              </a:solidFill>
            </a:endParaRPr>
          </a:p>
        </p:txBody>
      </p:sp>
    </p:spTree>
    <p:extLst>
      <p:ext uri="{BB962C8B-B14F-4D97-AF65-F5344CB8AC3E}">
        <p14:creationId xmlns:p14="http://schemas.microsoft.com/office/powerpoint/2010/main" val="136739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13 Marcador de fecha"/>
          <p:cNvSpPr>
            <a:spLocks noGrp="1"/>
          </p:cNvSpPr>
          <p:nvPr>
            <p:ph type="dt" sz="half" idx="10"/>
          </p:nvPr>
        </p:nvSpPr>
        <p:spPr/>
        <p:txBody>
          <a:bodyPr/>
          <a:lstStyle>
            <a:lvl1pPr>
              <a:defRPr/>
            </a:lvl1pPr>
          </a:lstStyle>
          <a:p>
            <a:pPr>
              <a:defRPr/>
            </a:pPr>
            <a:fld id="{6F1440B0-2B91-4503-BBDA-5A3D8EFF590C}"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36A03A51-A662-444D-B14F-912EA7997A58}"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335280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9F6DAF61-4EFC-46DC-B268-9E6F245F6709}"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8CC63B71-5F49-45A0-BECB-B5C813485DFC}"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7570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D360ABCF-5318-47EA-9CE0-958FC76E73FD}"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A677BD34-0248-4F02-9A46-4612FA1AA650}"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213294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B4C7C44A-534D-49EA-84BB-1AFF291A0390}"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39461099-784A-4DC1-8B06-D7B28AB2DB12}"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28569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19B477F-FD09-4BD5-B487-E87627FBBDD4}"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C536646-0A4B-435E-A4AB-1DCBF23D9D96}"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1478385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3EFEFE4C-38F6-4ABE-B303-CDB843D83EAD}"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0EEF961D-A7A5-4B10-9EA2-711A43323863}"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272221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13 Marcador de fecha"/>
          <p:cNvSpPr>
            <a:spLocks noGrp="1"/>
          </p:cNvSpPr>
          <p:nvPr>
            <p:ph type="dt" sz="half" idx="10"/>
          </p:nvPr>
        </p:nvSpPr>
        <p:spPr/>
        <p:txBody>
          <a:bodyPr/>
          <a:lstStyle>
            <a:lvl1pPr>
              <a:defRPr/>
            </a:lvl1pPr>
          </a:lstStyle>
          <a:p>
            <a:pPr>
              <a:defRPr/>
            </a:pPr>
            <a:fld id="{EE66B304-E72E-4518-B4F3-799BD3689773}"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8"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9" name="22 Marcador de número de diapositiva"/>
          <p:cNvSpPr>
            <a:spLocks noGrp="1"/>
          </p:cNvSpPr>
          <p:nvPr>
            <p:ph type="sldNum" sz="quarter" idx="12"/>
          </p:nvPr>
        </p:nvSpPr>
        <p:spPr/>
        <p:txBody>
          <a:bodyPr/>
          <a:lstStyle>
            <a:lvl1pPr>
              <a:defRPr/>
            </a:lvl1pPr>
          </a:lstStyle>
          <a:p>
            <a:pPr>
              <a:defRPr/>
            </a:pPr>
            <a:fld id="{2F525F32-428D-4EE6-8295-C81013E46B6C}"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332017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C3B9B4C6-9999-4421-9C30-CED680570D2B}"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5" name="22 Marcador de número de diapositiva"/>
          <p:cNvSpPr>
            <a:spLocks noGrp="1"/>
          </p:cNvSpPr>
          <p:nvPr>
            <p:ph type="sldNum" sz="quarter" idx="12"/>
          </p:nvPr>
        </p:nvSpPr>
        <p:spPr/>
        <p:txBody>
          <a:bodyPr/>
          <a:lstStyle>
            <a:lvl1pPr>
              <a:defRPr/>
            </a:lvl1pPr>
          </a:lstStyle>
          <a:p>
            <a:pPr>
              <a:defRPr/>
            </a:pPr>
            <a:fld id="{7DE291ED-81DF-45EE-B4C8-C5702FBA35C5}"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421865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76B85DB9-1E90-42A4-B087-178D9C67998F}"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4" name="22 Marcador de número de diapositiva"/>
          <p:cNvSpPr>
            <a:spLocks noGrp="1"/>
          </p:cNvSpPr>
          <p:nvPr>
            <p:ph type="sldNum" sz="quarter" idx="12"/>
          </p:nvPr>
        </p:nvSpPr>
        <p:spPr/>
        <p:txBody>
          <a:bodyPr/>
          <a:lstStyle>
            <a:lvl1pPr>
              <a:defRPr/>
            </a:lvl1pPr>
          </a:lstStyle>
          <a:p>
            <a:pPr>
              <a:defRPr/>
            </a:pPr>
            <a:fld id="{4FCB98B1-E3D3-4834-B4A1-0A0B7D79A479}"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114110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E3135990-5CDA-4E80-9375-04932B338351}"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73593CC0-3FDC-495C-A5FF-23D35204D395}"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175810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6758FB82-85EC-44E8-A0C5-4EC1C658164A}"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E002D6BC-4737-4B3C-8836-9BB2ACE41236}"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352328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s-ES" smtClean="0"/>
              <a:t>Haga clic para modificar el estilo de título del patrón</a:t>
            </a:r>
            <a:endParaRPr lang="en-US"/>
          </a:p>
        </p:txBody>
      </p:sp>
      <p:sp>
        <p:nvSpPr>
          <p:cNvPr id="1027" name="12 Marcador de texto"/>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n-US" altLang="es-MX" smtClean="0"/>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842AAA0-8A46-487A-B298-71440F98039F}" type="datetimeFigureOut">
              <a:rPr lang="es-MX">
                <a:solidFill>
                  <a:prstClr val="white">
                    <a:shade val="50000"/>
                  </a:prstClr>
                </a:solidFill>
              </a:rPr>
              <a:pPr>
                <a:defRPr/>
              </a:pPr>
              <a:t>26/08/2015</a:t>
            </a:fld>
            <a:endParaRPr lang="es-MX" dirty="0">
              <a:solidFill>
                <a:prstClr val="white">
                  <a:shade val="50000"/>
                </a:prstClr>
              </a:solidFill>
            </a:endParaRPr>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s-MX">
              <a:solidFill>
                <a:prstClr val="white">
                  <a:shade val="50000"/>
                </a:prstClr>
              </a:solidFill>
            </a:endParaRPr>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00104EA-E75B-436F-85F9-E64E3DEC0A80}"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54052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upload.wikimedia.org/wikipedia/commons/f/f4/Desarrollo_sostenible.sv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upload.wikimedia.org/wikipedia/commons/3/36/Gro_Harlem_Brundtland.ogg"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1357298"/>
            <a:ext cx="7772400" cy="1470025"/>
          </a:xfrm>
        </p:spPr>
        <p:txBody>
          <a:bodyPr/>
          <a:lstStyle/>
          <a:p>
            <a:pPr eaLnBrk="1" fontAlgn="auto" hangingPunct="1">
              <a:spcAft>
                <a:spcPts val="0"/>
              </a:spcAft>
              <a:defRPr/>
            </a:pPr>
            <a:r>
              <a:rPr lang="es-MX" dirty="0"/>
              <a:t>SUSTENTABILIDAD EN PROYECTOS MINEROS</a:t>
            </a:r>
          </a:p>
        </p:txBody>
      </p:sp>
      <p:sp>
        <p:nvSpPr>
          <p:cNvPr id="3075" name="2 Subtítulo"/>
          <p:cNvSpPr>
            <a:spLocks noGrp="1"/>
          </p:cNvSpPr>
          <p:nvPr>
            <p:ph type="subTitle" idx="1"/>
          </p:nvPr>
        </p:nvSpPr>
        <p:spPr>
          <a:xfrm>
            <a:off x="1357313" y="3143250"/>
            <a:ext cx="6400800" cy="1752600"/>
          </a:xfrm>
        </p:spPr>
        <p:txBody>
          <a:bodyPr/>
          <a:lstStyle/>
          <a:p>
            <a:pPr eaLnBrk="1" hangingPunct="1"/>
            <a:r>
              <a:rPr lang="es-MX" altLang="es-MX" dirty="0" smtClean="0"/>
              <a:t>Técnicos en Minas</a:t>
            </a:r>
          </a:p>
          <a:p>
            <a:pPr eaLnBrk="1" hangingPunct="1"/>
            <a:r>
              <a:rPr lang="es-MX" altLang="es-MX" dirty="0" smtClean="0"/>
              <a:t>Nivel III</a:t>
            </a:r>
          </a:p>
          <a:p>
            <a:pPr eaLnBrk="1" hangingPunct="1"/>
            <a:r>
              <a:rPr lang="es-MX" altLang="es-MX" dirty="0" smtClean="0"/>
              <a:t>Agosto  </a:t>
            </a:r>
            <a:r>
              <a:rPr lang="es-MX" altLang="es-MX" dirty="0" smtClean="0"/>
              <a:t>2015</a:t>
            </a:r>
            <a:endParaRPr lang="es-MX" altLang="es-MX" dirty="0" smtClean="0"/>
          </a:p>
          <a:p>
            <a:pPr eaLnBrk="1" hangingPunct="1"/>
            <a:endParaRPr lang="es-MX" altLang="es-MX" dirty="0" smtClean="0"/>
          </a:p>
        </p:txBody>
      </p:sp>
      <p:sp>
        <p:nvSpPr>
          <p:cNvPr id="3076" name="3 CuadroTexto"/>
          <p:cNvSpPr txBox="1">
            <a:spLocks noChangeArrowheads="1"/>
          </p:cNvSpPr>
          <p:nvPr/>
        </p:nvSpPr>
        <p:spPr bwMode="auto">
          <a:xfrm>
            <a:off x="4857750" y="6072188"/>
            <a:ext cx="3422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a:solidFill>
                  <a:prstClr val="white"/>
                </a:solidFill>
                <a:cs typeface="Arial" pitchFamily="34" charset="0"/>
              </a:rPr>
              <a:t>Profesor: Marcos Dasencich Águila</a:t>
            </a:r>
          </a:p>
        </p:txBody>
      </p:sp>
    </p:spTree>
    <p:extLst>
      <p:ext uri="{BB962C8B-B14F-4D97-AF65-F5344CB8AC3E}">
        <p14:creationId xmlns:p14="http://schemas.microsoft.com/office/powerpoint/2010/main" val="1669216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defRPr/>
            </a:pPr>
            <a:r>
              <a:rPr lang="es-ES" dirty="0" smtClean="0"/>
              <a:t>PROGRAMA</a:t>
            </a:r>
            <a:endParaRPr lang="es-ES" dirty="0"/>
          </a:p>
        </p:txBody>
      </p:sp>
      <p:sp>
        <p:nvSpPr>
          <p:cNvPr id="5123" name="2 Marcador de contenido"/>
          <p:cNvSpPr>
            <a:spLocks noGrp="1"/>
          </p:cNvSpPr>
          <p:nvPr>
            <p:ph idx="1"/>
          </p:nvPr>
        </p:nvSpPr>
        <p:spPr>
          <a:xfrm>
            <a:off x="304800" y="1071563"/>
            <a:ext cx="8686800" cy="5008562"/>
          </a:xfrm>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sp>
        <p:nvSpPr>
          <p:cNvPr id="5" name="4 Rectángulo"/>
          <p:cNvSpPr/>
          <p:nvPr/>
        </p:nvSpPr>
        <p:spPr>
          <a:xfrm>
            <a:off x="285750" y="1154113"/>
            <a:ext cx="8358188" cy="5632450"/>
          </a:xfrm>
          <a:prstGeom prst="rect">
            <a:avLst/>
          </a:prstGeom>
        </p:spPr>
        <p:txBody>
          <a:bodyPr>
            <a:spAutoFit/>
          </a:bodyPr>
          <a:lstStyle/>
          <a:p>
            <a:pPr>
              <a:defRPr/>
            </a:pPr>
            <a:r>
              <a:rPr lang="es-MX" b="1" dirty="0">
                <a:solidFill>
                  <a:prstClr val="white"/>
                </a:solidFill>
                <a:latin typeface="Franklin Gothic Book"/>
                <a:cs typeface="Arial" pitchFamily="34" charset="0"/>
              </a:rPr>
              <a:t>UNIDAD II MINERÍA Y MEDIO AMBIENTE.(  36 horas)</a:t>
            </a:r>
            <a:endParaRPr lang="es-ES" dirty="0">
              <a:solidFill>
                <a:prstClr val="white"/>
              </a:solidFill>
              <a:latin typeface="Franklin Gothic Book"/>
              <a:cs typeface="Arial" pitchFamily="34" charset="0"/>
            </a:endParaRPr>
          </a:p>
          <a:p>
            <a:pPr>
              <a:defRPr/>
            </a:pPr>
            <a:r>
              <a:rPr lang="es-MX" b="1" dirty="0">
                <a:solidFill>
                  <a:prstClr val="white"/>
                </a:solidFill>
                <a:latin typeface="Franklin Gothic Book"/>
                <a:cs typeface="Arial" pitchFamily="34" charset="0"/>
              </a:rPr>
              <a:t>Medio Ambiente</a:t>
            </a:r>
            <a:endParaRPr lang="es-ES" dirty="0">
              <a:solidFill>
                <a:prstClr val="white"/>
              </a:solidFill>
              <a:latin typeface="Franklin Gothic Book"/>
              <a:cs typeface="Arial" pitchFamily="34" charset="0"/>
            </a:endParaRPr>
          </a:p>
          <a:p>
            <a:pPr>
              <a:buFontTx/>
              <a:buChar char="-"/>
              <a:defRPr/>
            </a:pPr>
            <a:r>
              <a:rPr lang="es-MX" dirty="0">
                <a:solidFill>
                  <a:prstClr val="white"/>
                </a:solidFill>
                <a:latin typeface="Franklin Gothic Book"/>
                <a:cs typeface="Arial" pitchFamily="34" charset="0"/>
              </a:rPr>
              <a:t>Medio Ambiente.							</a:t>
            </a:r>
          </a:p>
          <a:p>
            <a:pPr>
              <a:buFontTx/>
              <a:buChar char="-"/>
              <a:defRPr/>
            </a:pPr>
            <a:r>
              <a:rPr lang="es-MX" dirty="0">
                <a:solidFill>
                  <a:prstClr val="white"/>
                </a:solidFill>
                <a:latin typeface="Franklin Gothic Book"/>
                <a:cs typeface="Arial" pitchFamily="34" charset="0"/>
              </a:rPr>
              <a:t> Línea de Base.							</a:t>
            </a:r>
          </a:p>
          <a:p>
            <a:pPr>
              <a:buFontTx/>
              <a:buChar char="-"/>
              <a:defRPr/>
            </a:pPr>
            <a:r>
              <a:rPr lang="es-MX" dirty="0">
                <a:solidFill>
                  <a:prstClr val="white"/>
                </a:solidFill>
                <a:latin typeface="Franklin Gothic Book"/>
                <a:cs typeface="Arial" pitchFamily="34" charset="0"/>
              </a:rPr>
              <a:t> Contaminación							</a:t>
            </a:r>
          </a:p>
          <a:p>
            <a:pPr>
              <a:buFontTx/>
              <a:buChar char="-"/>
              <a:defRPr/>
            </a:pPr>
            <a:r>
              <a:rPr lang="es-MX" dirty="0">
                <a:solidFill>
                  <a:prstClr val="white"/>
                </a:solidFill>
                <a:latin typeface="Franklin Gothic Book"/>
                <a:cs typeface="Arial" pitchFamily="34" charset="0"/>
              </a:rPr>
              <a:t> Impacto Ambiental</a:t>
            </a:r>
            <a:endParaRPr lang="es-ES" dirty="0">
              <a:solidFill>
                <a:prstClr val="white"/>
              </a:solidFill>
              <a:latin typeface="Franklin Gothic Book"/>
              <a:cs typeface="Arial" pitchFamily="34" charset="0"/>
            </a:endParaRPr>
          </a:p>
          <a:p>
            <a:pPr>
              <a:defRPr/>
            </a:pPr>
            <a:r>
              <a:rPr lang="es-MX" b="1" dirty="0">
                <a:solidFill>
                  <a:prstClr val="white"/>
                </a:solidFill>
                <a:latin typeface="Franklin Gothic Book"/>
                <a:cs typeface="Arial" pitchFamily="34" charset="0"/>
              </a:rPr>
              <a:t>Interacción de minería y medio ambiente.</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Origen del suelo</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Minería y suelo</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Minería y biota</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Minería e hidrosfera.</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a:t>
            </a:r>
            <a:r>
              <a:rPr lang="es-MX" b="1" dirty="0">
                <a:solidFill>
                  <a:prstClr val="white"/>
                </a:solidFill>
                <a:latin typeface="Franklin Gothic Book"/>
                <a:cs typeface="Arial" pitchFamily="34" charset="0"/>
              </a:rPr>
              <a:t>Principales Contaminaciones producto de la actividad minera.</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-Botaderos (escombreras)</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Aguas azules.</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Relaves </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Infiltración de napas subterráneas</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Riles productos de filtrados de concentrados</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a:t>
            </a:r>
            <a:r>
              <a:rPr lang="es-MX" dirty="0" err="1">
                <a:solidFill>
                  <a:prstClr val="white"/>
                </a:solidFill>
                <a:latin typeface="Franklin Gothic Book"/>
                <a:cs typeface="Arial" pitchFamily="34" charset="0"/>
              </a:rPr>
              <a:t>Rises</a:t>
            </a:r>
            <a:r>
              <a:rPr lang="es-MX" dirty="0">
                <a:solidFill>
                  <a:prstClr val="white"/>
                </a:solidFill>
                <a:latin typeface="Franklin Gothic Book"/>
                <a:cs typeface="Arial" pitchFamily="34" charset="0"/>
              </a:rPr>
              <a:t> productos del proceso fundición refinería.</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-Contaminación atmosférica producto del proceso de fundición, SO2, </a:t>
            </a:r>
            <a:r>
              <a:rPr lang="es-MX" dirty="0" err="1">
                <a:solidFill>
                  <a:prstClr val="white"/>
                </a:solidFill>
                <a:latin typeface="Franklin Gothic Book"/>
                <a:cs typeface="Arial" pitchFamily="34" charset="0"/>
              </a:rPr>
              <a:t>NOx</a:t>
            </a:r>
            <a:r>
              <a:rPr lang="es-MX" dirty="0">
                <a:solidFill>
                  <a:prstClr val="white"/>
                </a:solidFill>
                <a:latin typeface="Franklin Gothic Book"/>
                <a:cs typeface="Arial" pitchFamily="34" charset="0"/>
              </a:rPr>
              <a:t> ,AS.</a:t>
            </a:r>
            <a:endParaRPr lang="es-ES" dirty="0">
              <a:solidFill>
                <a:prstClr val="white"/>
              </a:solidFill>
              <a:latin typeface="Franklin Gothic Book"/>
              <a:cs typeface="Arial" pitchFamily="34" charset="0"/>
            </a:endParaRPr>
          </a:p>
          <a:p>
            <a:pPr>
              <a:defRPr/>
            </a:pPr>
            <a:r>
              <a:rPr lang="es-MX" dirty="0">
                <a:solidFill>
                  <a:prstClr val="black"/>
                </a:solidFill>
                <a:latin typeface="Franklin Gothic Book"/>
                <a:cs typeface="Arial" pitchFamily="34" charset="0"/>
              </a:rPr>
              <a:t> </a:t>
            </a:r>
            <a:endParaRPr lang="es-ES" dirty="0">
              <a:solidFill>
                <a:prstClr val="black"/>
              </a:solidFill>
              <a:latin typeface="Franklin Gothic Book"/>
              <a:cs typeface="Arial" pitchFamily="34" charset="0"/>
            </a:endParaRPr>
          </a:p>
        </p:txBody>
      </p:sp>
    </p:spTree>
    <p:extLst>
      <p:ext uri="{BB962C8B-B14F-4D97-AF65-F5344CB8AC3E}">
        <p14:creationId xmlns:p14="http://schemas.microsoft.com/office/powerpoint/2010/main" val="1283907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defRPr/>
            </a:pPr>
            <a:r>
              <a:rPr lang="es-ES" dirty="0" smtClean="0"/>
              <a:t>PROGRAMA</a:t>
            </a:r>
            <a:endParaRPr lang="es-ES" dirty="0"/>
          </a:p>
        </p:txBody>
      </p:sp>
      <p:sp>
        <p:nvSpPr>
          <p:cNvPr id="6147" name="2 Marcador de contenido"/>
          <p:cNvSpPr>
            <a:spLocks noGrp="1"/>
          </p:cNvSpPr>
          <p:nvPr>
            <p:ph idx="1"/>
          </p:nvPr>
        </p:nvSpPr>
        <p:spPr>
          <a:xfrm>
            <a:off x="304800" y="1071563"/>
            <a:ext cx="8686800" cy="5008562"/>
          </a:xfrm>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sp>
        <p:nvSpPr>
          <p:cNvPr id="5" name="4 Rectángulo"/>
          <p:cNvSpPr/>
          <p:nvPr/>
        </p:nvSpPr>
        <p:spPr>
          <a:xfrm>
            <a:off x="285750" y="1209675"/>
            <a:ext cx="8358188" cy="2862263"/>
          </a:xfrm>
          <a:prstGeom prst="rect">
            <a:avLst/>
          </a:prstGeom>
        </p:spPr>
        <p:txBody>
          <a:bodyPr>
            <a:spAutoFit/>
          </a:bodyPr>
          <a:lstStyle/>
          <a:p>
            <a:pPr>
              <a:defRPr/>
            </a:pPr>
            <a:r>
              <a:rPr lang="es-MX" b="1" dirty="0">
                <a:solidFill>
                  <a:prstClr val="white"/>
                </a:solidFill>
                <a:latin typeface="Franklin Gothic Book"/>
                <a:cs typeface="Arial" pitchFamily="34" charset="0"/>
              </a:rPr>
              <a:t>UNIDAD II MINERÍA Y MEDIO AMBIENTE.(  36 horas)</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a:t>
            </a:r>
            <a:endParaRPr lang="es-ES" dirty="0">
              <a:solidFill>
                <a:prstClr val="white"/>
              </a:solidFill>
              <a:latin typeface="Franklin Gothic Book"/>
              <a:cs typeface="Arial" pitchFamily="34" charset="0"/>
            </a:endParaRPr>
          </a:p>
          <a:p>
            <a:pPr>
              <a:defRPr/>
            </a:pPr>
            <a:r>
              <a:rPr lang="es-MX" b="1" dirty="0">
                <a:solidFill>
                  <a:prstClr val="white"/>
                </a:solidFill>
                <a:latin typeface="Franklin Gothic Book"/>
                <a:cs typeface="Arial" pitchFamily="34" charset="0"/>
              </a:rPr>
              <a:t>Higiene Industrial</a:t>
            </a:r>
            <a:endParaRPr lang="es-ES" dirty="0">
              <a:solidFill>
                <a:prstClr val="white"/>
              </a:solidFill>
              <a:latin typeface="Franklin Gothic Book"/>
              <a:cs typeface="Arial" pitchFamily="34" charset="0"/>
            </a:endParaRPr>
          </a:p>
          <a:p>
            <a:pPr>
              <a:buFontTx/>
              <a:buChar char="-"/>
              <a:defRPr/>
            </a:pPr>
            <a:r>
              <a:rPr lang="es-MX" dirty="0">
                <a:solidFill>
                  <a:prstClr val="white"/>
                </a:solidFill>
                <a:latin typeface="Franklin Gothic Book"/>
                <a:cs typeface="Arial" pitchFamily="34" charset="0"/>
              </a:rPr>
              <a:t>Agentes físicos y químicos producto de la actividad minera.		                    - Polvos con contenido de Sílice libre.					</a:t>
            </a:r>
          </a:p>
          <a:p>
            <a:pPr>
              <a:buFontTx/>
              <a:buChar char="-"/>
              <a:defRPr/>
            </a:pPr>
            <a:r>
              <a:rPr lang="es-MX" dirty="0">
                <a:solidFill>
                  <a:prstClr val="white"/>
                </a:solidFill>
                <a:latin typeface="Franklin Gothic Book"/>
                <a:cs typeface="Arial" pitchFamily="34" charset="0"/>
              </a:rPr>
              <a:t> Arsénico en el proceso de fundición.					</a:t>
            </a:r>
          </a:p>
          <a:p>
            <a:pPr>
              <a:buFontTx/>
              <a:buChar char="-"/>
              <a:defRPr/>
            </a:pPr>
            <a:r>
              <a:rPr lang="es-MX" dirty="0">
                <a:solidFill>
                  <a:prstClr val="white"/>
                </a:solidFill>
                <a:latin typeface="Franklin Gothic Book"/>
                <a:cs typeface="Arial" pitchFamily="34" charset="0"/>
              </a:rPr>
              <a:t> Ruido Industrial 						</a:t>
            </a:r>
          </a:p>
          <a:p>
            <a:pPr>
              <a:buFontTx/>
              <a:buChar char="-"/>
              <a:defRPr/>
            </a:pPr>
            <a:r>
              <a:rPr lang="es-MX" dirty="0">
                <a:solidFill>
                  <a:prstClr val="white"/>
                </a:solidFill>
                <a:latin typeface="Franklin Gothic Book"/>
                <a:cs typeface="Arial" pitchFamily="34" charset="0"/>
              </a:rPr>
              <a:t> DS 594 (Sobre las condiciones ambientales básicas n los lugares de trabajo)            - Conceptos de Limites ,Limite Permisible Ponderado LPP </a:t>
            </a:r>
            <a:endParaRPr lang="es-ES" dirty="0">
              <a:solidFill>
                <a:prstClr val="white"/>
              </a:solidFill>
              <a:latin typeface="Franklin Gothic Book"/>
              <a:cs typeface="Arial" pitchFamily="34" charset="0"/>
            </a:endParaRPr>
          </a:p>
          <a:p>
            <a:pPr>
              <a:defRPr/>
            </a:pPr>
            <a:endParaRPr lang="es-ES" dirty="0">
              <a:solidFill>
                <a:prstClr val="black"/>
              </a:solidFill>
              <a:latin typeface="Franklin Gothic Book"/>
              <a:cs typeface="Arial" pitchFamily="34" charset="0"/>
            </a:endParaRPr>
          </a:p>
        </p:txBody>
      </p:sp>
    </p:spTree>
    <p:extLst>
      <p:ext uri="{BB962C8B-B14F-4D97-AF65-F5344CB8AC3E}">
        <p14:creationId xmlns:p14="http://schemas.microsoft.com/office/powerpoint/2010/main" val="2847887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50" y="1289050"/>
            <a:ext cx="8358188" cy="3140075"/>
          </a:xfrm>
          <a:prstGeom prst="rect">
            <a:avLst/>
          </a:prstGeom>
        </p:spPr>
        <p:txBody>
          <a:bodyPr>
            <a:spAutoFit/>
          </a:bodyPr>
          <a:lstStyle/>
          <a:p>
            <a:pPr>
              <a:defRPr/>
            </a:pPr>
            <a:r>
              <a:rPr lang="es-MX" b="1" dirty="0">
                <a:solidFill>
                  <a:prstClr val="white"/>
                </a:solidFill>
                <a:latin typeface="Franklin Gothic Book"/>
                <a:cs typeface="Arial" pitchFamily="34" charset="0"/>
              </a:rPr>
              <a:t>UNIDAD III LEGISLACIÓN AMBIENTAL    (18 horas)</a:t>
            </a:r>
          </a:p>
          <a:p>
            <a:pPr>
              <a:defRPr/>
            </a:pP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-Ley de Bases generales del medio ambiente</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Institucionalidad Ambiental 				      </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-Servicio de Evaluación Ambiental</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Modalidad de ingreso al Sistema de  Evaluación ambiental, DIA y EIA.</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Análisis de Pertinencia</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 Resolución de Calificación Ambiental, RCA</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-Rol de la Superintendencia de Medio Ambiente</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-Tribunales ambientales. Su rol y composición.</a:t>
            </a:r>
            <a:endParaRPr lang="es-ES" dirty="0">
              <a:solidFill>
                <a:prstClr val="white"/>
              </a:solidFill>
              <a:latin typeface="Franklin Gothic Book"/>
              <a:cs typeface="Arial" pitchFamily="34" charset="0"/>
            </a:endParaRPr>
          </a:p>
          <a:p>
            <a:pPr>
              <a:defRPr/>
            </a:pPr>
            <a:endParaRPr lang="es-ES" dirty="0">
              <a:solidFill>
                <a:prstClr val="white"/>
              </a:solidFill>
              <a:latin typeface="Franklin Gothic Book"/>
              <a:cs typeface="Arial" pitchFamily="34" charset="0"/>
            </a:endParaRPr>
          </a:p>
        </p:txBody>
      </p:sp>
      <p:sp>
        <p:nvSpPr>
          <p:cNvPr id="6" name="5 Título"/>
          <p:cNvSpPr>
            <a:spLocks noGrp="1"/>
          </p:cNvSpPr>
          <p:nvPr>
            <p:ph type="title"/>
          </p:nvPr>
        </p:nvSpPr>
        <p:spPr/>
        <p:txBody>
          <a:bodyPr/>
          <a:lstStyle/>
          <a:p>
            <a:pPr>
              <a:defRPr/>
            </a:pPr>
            <a:r>
              <a:rPr lang="es-ES" dirty="0" smtClean="0"/>
              <a:t>PROGRAMA</a:t>
            </a:r>
            <a:endParaRPr lang="es-ES" dirty="0"/>
          </a:p>
        </p:txBody>
      </p:sp>
    </p:spTree>
    <p:extLst>
      <p:ext uri="{BB962C8B-B14F-4D97-AF65-F5344CB8AC3E}">
        <p14:creationId xmlns:p14="http://schemas.microsoft.com/office/powerpoint/2010/main" val="2399326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t>UNIDAD I - SUSTENTABILIDAD</a:t>
            </a:r>
            <a:endParaRPr lang="es-ES" dirty="0"/>
          </a:p>
        </p:txBody>
      </p:sp>
      <p:sp>
        <p:nvSpPr>
          <p:cNvPr id="14339" name="2 Marcador de contenido"/>
          <p:cNvSpPr>
            <a:spLocks noGrp="1"/>
          </p:cNvSpPr>
          <p:nvPr>
            <p:ph idx="1"/>
          </p:nvPr>
        </p:nvSpPr>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sp>
        <p:nvSpPr>
          <p:cNvPr id="5" name="4 Rectángulo"/>
          <p:cNvSpPr/>
          <p:nvPr/>
        </p:nvSpPr>
        <p:spPr>
          <a:xfrm>
            <a:off x="571500" y="1428750"/>
            <a:ext cx="8358188" cy="4800600"/>
          </a:xfrm>
          <a:prstGeom prst="rect">
            <a:avLst/>
          </a:prstGeom>
        </p:spPr>
        <p:txBody>
          <a:bodyPr>
            <a:spAutoFit/>
          </a:bodyPr>
          <a:lstStyle/>
          <a:p>
            <a:pPr>
              <a:defRPr/>
            </a:pPr>
            <a:r>
              <a:rPr lang="es-ES" b="1" u="sng" dirty="0">
                <a:solidFill>
                  <a:prstClr val="white"/>
                </a:solidFill>
                <a:latin typeface="Arial" pitchFamily="34" charset="0"/>
                <a:cs typeface="Arial" pitchFamily="34" charset="0"/>
              </a:rPr>
              <a:t>Concepto de Desarrollo Sustentable</a:t>
            </a:r>
          </a:p>
          <a:p>
            <a:pPr>
              <a:defRPr/>
            </a:pPr>
            <a:endParaRPr lang="es-ES" dirty="0">
              <a:solidFill>
                <a:prstClr val="white"/>
              </a:solidFill>
              <a:latin typeface="Arial" pitchFamily="34" charset="0"/>
              <a:cs typeface="Arial" pitchFamily="34" charset="0"/>
            </a:endParaRPr>
          </a:p>
          <a:p>
            <a:pPr>
              <a:defRPr/>
            </a:pPr>
            <a:r>
              <a:rPr lang="es-ES" b="1" dirty="0">
                <a:solidFill>
                  <a:prstClr val="white"/>
                </a:solidFill>
                <a:latin typeface="Arial" pitchFamily="34" charset="0"/>
                <a:cs typeface="Arial" pitchFamily="34" charset="0"/>
              </a:rPr>
              <a:t>1.1 Definición de Sustentabilidad</a:t>
            </a:r>
          </a:p>
          <a:p>
            <a:pPr>
              <a:defRPr/>
            </a:pPr>
            <a:r>
              <a:rPr lang="es-ES" b="1" dirty="0">
                <a:solidFill>
                  <a:prstClr val="white"/>
                </a:solidFill>
                <a:latin typeface="Arial" pitchFamily="34" charset="0"/>
                <a:cs typeface="Arial" pitchFamily="34" charset="0"/>
              </a:rPr>
              <a:t>1.2 Definición – Características y Ciclo de vida de un Proyecto</a:t>
            </a:r>
          </a:p>
          <a:p>
            <a:pPr>
              <a:defRPr/>
            </a:pPr>
            <a:r>
              <a:rPr lang="es-ES" b="1" dirty="0">
                <a:solidFill>
                  <a:prstClr val="white"/>
                </a:solidFill>
                <a:latin typeface="Arial" pitchFamily="34" charset="0"/>
                <a:cs typeface="Arial" pitchFamily="34" charset="0"/>
              </a:rPr>
              <a:t>1.3 Desarrollo Sustentable</a:t>
            </a:r>
          </a:p>
          <a:p>
            <a:pPr>
              <a:defRPr/>
            </a:pPr>
            <a:r>
              <a:rPr lang="es-ES" b="1" dirty="0">
                <a:solidFill>
                  <a:prstClr val="white"/>
                </a:solidFill>
                <a:latin typeface="Arial" pitchFamily="34" charset="0"/>
                <a:cs typeface="Arial" pitchFamily="34" charset="0"/>
              </a:rPr>
              <a:t>1.4 Hitos Históricos - Definición de la Comisión </a:t>
            </a:r>
            <a:r>
              <a:rPr lang="es-ES" b="1" dirty="0" err="1">
                <a:solidFill>
                  <a:prstClr val="white"/>
                </a:solidFill>
                <a:latin typeface="Arial" pitchFamily="34" charset="0"/>
                <a:cs typeface="Arial" pitchFamily="34" charset="0"/>
              </a:rPr>
              <a:t>Bruntland</a:t>
            </a:r>
            <a:endParaRPr lang="es-ES" dirty="0">
              <a:solidFill>
                <a:prstClr val="white"/>
              </a:solidFill>
              <a:latin typeface="Arial" pitchFamily="34" charset="0"/>
              <a:cs typeface="Arial" pitchFamily="34" charset="0"/>
            </a:endParaRPr>
          </a:p>
          <a:p>
            <a:pPr>
              <a:defRPr/>
            </a:pPr>
            <a:r>
              <a:rPr lang="es-ES" b="1" dirty="0">
                <a:solidFill>
                  <a:prstClr val="white"/>
                </a:solidFill>
                <a:latin typeface="Arial" pitchFamily="34" charset="0"/>
                <a:cs typeface="Arial" pitchFamily="34" charset="0"/>
              </a:rPr>
              <a:t>1.5 Áreas que aborda el desarrollo Sustentable</a:t>
            </a:r>
          </a:p>
          <a:p>
            <a:pPr>
              <a:defRPr/>
            </a:pPr>
            <a:endParaRPr lang="es-ES" b="1" dirty="0">
              <a:solidFill>
                <a:prstClr val="white"/>
              </a:solidFill>
              <a:latin typeface="Arial" pitchFamily="34" charset="0"/>
              <a:cs typeface="Arial" pitchFamily="34" charset="0"/>
            </a:endParaRPr>
          </a:p>
          <a:p>
            <a:pPr>
              <a:defRPr/>
            </a:pPr>
            <a:r>
              <a:rPr lang="es-MX" b="1" u="sng" dirty="0">
                <a:solidFill>
                  <a:prstClr val="white"/>
                </a:solidFill>
                <a:latin typeface="Franklin Gothic Book"/>
                <a:cs typeface="Arial" pitchFamily="34" charset="0"/>
              </a:rPr>
              <a:t>Indicadores de Desarrollo Sustentable</a:t>
            </a:r>
            <a:endParaRPr lang="es-ES" u="sng" dirty="0">
              <a:solidFill>
                <a:prstClr val="white"/>
              </a:solidFill>
              <a:latin typeface="Franklin Gothic Book"/>
              <a:cs typeface="Arial" pitchFamily="34" charset="0"/>
            </a:endParaRPr>
          </a:p>
          <a:p>
            <a:pPr>
              <a:defRPr/>
            </a:pPr>
            <a:r>
              <a:rPr lang="es-ES" b="1" dirty="0">
                <a:solidFill>
                  <a:prstClr val="white"/>
                </a:solidFill>
                <a:latin typeface="Arial" pitchFamily="34" charset="0"/>
                <a:cs typeface="Arial" pitchFamily="34" charset="0"/>
              </a:rPr>
              <a:t>1.6 Definición de Indicadores del Desarrollo</a:t>
            </a:r>
            <a:endParaRPr lang="es-ES" dirty="0">
              <a:solidFill>
                <a:prstClr val="white"/>
              </a:solidFill>
              <a:latin typeface="Arial" pitchFamily="34" charset="0"/>
              <a:cs typeface="Arial" pitchFamily="34" charset="0"/>
            </a:endParaRPr>
          </a:p>
          <a:p>
            <a:pPr>
              <a:defRPr/>
            </a:pPr>
            <a:r>
              <a:rPr lang="es-ES" b="1" dirty="0">
                <a:solidFill>
                  <a:prstClr val="white"/>
                </a:solidFill>
                <a:latin typeface="Arial" pitchFamily="34" charset="0"/>
                <a:cs typeface="Arial" pitchFamily="34" charset="0"/>
              </a:rPr>
              <a:t>1.7 Indicadores en las Áreas social, ambiental y económica</a:t>
            </a:r>
            <a:endParaRPr lang="es-ES" dirty="0">
              <a:solidFill>
                <a:prstClr val="white"/>
              </a:solidFill>
              <a:latin typeface="Arial" pitchFamily="34" charset="0"/>
              <a:cs typeface="Arial" pitchFamily="34" charset="0"/>
            </a:endParaRPr>
          </a:p>
          <a:p>
            <a:pPr>
              <a:defRPr/>
            </a:pPr>
            <a:endParaRPr lang="es-ES" dirty="0">
              <a:solidFill>
                <a:prstClr val="white"/>
              </a:solidFill>
              <a:latin typeface="Arial" pitchFamily="34" charset="0"/>
              <a:cs typeface="Arial" pitchFamily="34" charset="0"/>
            </a:endParaRPr>
          </a:p>
          <a:p>
            <a:pPr>
              <a:defRPr/>
            </a:pPr>
            <a:r>
              <a:rPr lang="es-ES" b="1" u="sng" dirty="0">
                <a:solidFill>
                  <a:prstClr val="white"/>
                </a:solidFill>
                <a:latin typeface="Arial" pitchFamily="34" charset="0"/>
                <a:cs typeface="Arial" pitchFamily="34" charset="0"/>
              </a:rPr>
              <a:t> Elementos de Ecología</a:t>
            </a:r>
          </a:p>
          <a:p>
            <a:pPr>
              <a:defRPr/>
            </a:pPr>
            <a:endParaRPr lang="es-ES" dirty="0">
              <a:solidFill>
                <a:prstClr val="white"/>
              </a:solidFill>
              <a:latin typeface="Arial" pitchFamily="34" charset="0"/>
              <a:cs typeface="Arial" pitchFamily="34" charset="0"/>
            </a:endParaRPr>
          </a:p>
          <a:p>
            <a:pPr>
              <a:defRPr/>
            </a:pPr>
            <a:r>
              <a:rPr lang="es-ES" b="1" dirty="0">
                <a:solidFill>
                  <a:prstClr val="white"/>
                </a:solidFill>
                <a:latin typeface="Arial" pitchFamily="34" charset="0"/>
                <a:cs typeface="Arial" pitchFamily="34" charset="0"/>
              </a:rPr>
              <a:t>1.8 Funcionamientos de los Ecosistemas</a:t>
            </a:r>
            <a:endParaRPr lang="es-ES" dirty="0">
              <a:solidFill>
                <a:prstClr val="white"/>
              </a:solidFill>
              <a:latin typeface="Arial" pitchFamily="34" charset="0"/>
              <a:cs typeface="Arial" pitchFamily="34" charset="0"/>
            </a:endParaRPr>
          </a:p>
          <a:p>
            <a:pPr>
              <a:defRPr/>
            </a:pPr>
            <a:r>
              <a:rPr lang="es-ES" b="1" dirty="0">
                <a:solidFill>
                  <a:prstClr val="white"/>
                </a:solidFill>
                <a:latin typeface="Arial" pitchFamily="34" charset="0"/>
                <a:cs typeface="Arial" pitchFamily="34" charset="0"/>
              </a:rPr>
              <a:t>1.9 Equilibrio de los Ecosistemas</a:t>
            </a:r>
            <a:endParaRPr lang="es-ES" dirty="0">
              <a:solidFill>
                <a:prstClr val="white"/>
              </a:solidFill>
              <a:latin typeface="Arial" pitchFamily="34" charset="0"/>
              <a:cs typeface="Arial" pitchFamily="34" charset="0"/>
            </a:endParaRPr>
          </a:p>
          <a:p>
            <a:pPr>
              <a:defRPr/>
            </a:pPr>
            <a:r>
              <a:rPr lang="es-ES" b="1" dirty="0">
                <a:solidFill>
                  <a:prstClr val="white"/>
                </a:solidFill>
                <a:latin typeface="Arial" pitchFamily="34" charset="0"/>
                <a:cs typeface="Arial" pitchFamily="34" charset="0"/>
              </a:rPr>
              <a:t>1.10 Adaptación al cambio </a:t>
            </a:r>
            <a:endParaRPr lang="es-E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324169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altLang="es-MX" dirty="0" smtClean="0"/>
              <a:t>¿SUSTENTABILIDAD?</a:t>
            </a:r>
          </a:p>
        </p:txBody>
      </p:sp>
      <p:sp>
        <p:nvSpPr>
          <p:cNvPr id="15363" name="2 Marcador de contenido"/>
          <p:cNvSpPr>
            <a:spLocks noGrp="1"/>
          </p:cNvSpPr>
          <p:nvPr>
            <p:ph idx="1"/>
          </p:nvPr>
        </p:nvSpPr>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sp>
        <p:nvSpPr>
          <p:cNvPr id="5" name="4 Rectángulo"/>
          <p:cNvSpPr/>
          <p:nvPr/>
        </p:nvSpPr>
        <p:spPr>
          <a:xfrm>
            <a:off x="142844" y="1071546"/>
            <a:ext cx="9001156" cy="4216539"/>
          </a:xfrm>
          <a:prstGeom prst="rect">
            <a:avLst/>
          </a:prstGeom>
        </p:spPr>
        <p:txBody>
          <a:bodyPr>
            <a:spAutoFit/>
          </a:bodyPr>
          <a:lstStyle/>
          <a:p>
            <a:pPr>
              <a:defRPr/>
            </a:pPr>
            <a:endParaRPr lang="es-ES" altLang="es-MX" sz="2400" dirty="0">
              <a:solidFill>
                <a:srgbClr val="A5644E">
                  <a:lumMod val="50000"/>
                </a:srgbClr>
              </a:solidFill>
              <a:latin typeface="Franklin Gothic Book"/>
              <a:cs typeface="Arial" pitchFamily="34" charset="0"/>
            </a:endParaRPr>
          </a:p>
          <a:p>
            <a:pPr>
              <a:spcBef>
                <a:spcPct val="0"/>
              </a:spcBef>
              <a:defRPr/>
            </a:pPr>
            <a:endParaRPr lang="es-ES" altLang="es-MX" sz="2800" cap="all" dirty="0">
              <a:solidFill>
                <a:srgbClr val="4E3B30"/>
              </a:solidFill>
              <a:effectLst>
                <a:reflection blurRad="12700" stA="48000" endA="300" endPos="55000" dir="5400000" sy="-90000" algn="bl" rotWithShape="0"/>
              </a:effectLst>
              <a:latin typeface="Franklin Gothic Medium"/>
              <a:cs typeface="Arial" pitchFamily="34" charset="0"/>
            </a:endParaRPr>
          </a:p>
          <a:p>
            <a:pPr>
              <a:spcBef>
                <a:spcPct val="0"/>
              </a:spcBef>
              <a:defRPr/>
            </a:pPr>
            <a:r>
              <a:rPr lang="es-ES" sz="3600" dirty="0">
                <a:solidFill>
                  <a:prstClr val="white"/>
                </a:solidFill>
                <a:latin typeface="Franklin Gothic Book"/>
                <a:cs typeface="Arial" pitchFamily="34" charset="0"/>
              </a:rPr>
              <a:t>La palabra </a:t>
            </a:r>
            <a:r>
              <a:rPr lang="es-ES" sz="3600" b="1" i="1" dirty="0">
                <a:solidFill>
                  <a:prstClr val="white"/>
                </a:solidFill>
                <a:latin typeface="Franklin Gothic Book"/>
                <a:cs typeface="Arial" pitchFamily="34" charset="0"/>
              </a:rPr>
              <a:t>sustentabilidad</a:t>
            </a:r>
            <a:r>
              <a:rPr lang="es-ES" sz="3600" dirty="0">
                <a:solidFill>
                  <a:prstClr val="white"/>
                </a:solidFill>
                <a:latin typeface="Franklin Gothic Book"/>
                <a:cs typeface="Arial" pitchFamily="34" charset="0"/>
              </a:rPr>
              <a:t> no está registrada en el Diccionario. La próxima versión incorpora el concepto de </a:t>
            </a:r>
            <a:r>
              <a:rPr lang="es-ES" sz="3600" b="1" i="1" dirty="0">
                <a:solidFill>
                  <a:prstClr val="white"/>
                </a:solidFill>
                <a:latin typeface="Franklin Gothic Book"/>
                <a:cs typeface="Arial" pitchFamily="34" charset="0"/>
              </a:rPr>
              <a:t>Sostenibilidad</a:t>
            </a:r>
            <a:r>
              <a:rPr lang="es-ES" sz="3600" dirty="0">
                <a:solidFill>
                  <a:prstClr val="white"/>
                </a:solidFill>
                <a:latin typeface="Franklin Gothic Book"/>
                <a:cs typeface="Arial" pitchFamily="34" charset="0"/>
              </a:rPr>
              <a:t> - Cualidad de sostenible. Un proceso es </a:t>
            </a:r>
            <a:r>
              <a:rPr lang="es-ES" sz="3600" b="1" i="1" dirty="0">
                <a:solidFill>
                  <a:prstClr val="white"/>
                </a:solidFill>
                <a:latin typeface="Franklin Gothic Book"/>
                <a:cs typeface="Arial" pitchFamily="34" charset="0"/>
              </a:rPr>
              <a:t>sostenible</a:t>
            </a:r>
            <a:r>
              <a:rPr lang="es-ES" sz="3600" dirty="0">
                <a:solidFill>
                  <a:prstClr val="white"/>
                </a:solidFill>
                <a:latin typeface="Franklin Gothic Book"/>
                <a:cs typeface="Arial" pitchFamily="34" charset="0"/>
              </a:rPr>
              <a:t> cuando puede mantenerse por sí mismo.</a:t>
            </a:r>
            <a:endParaRPr lang="es-MX" altLang="es-MX" sz="3600" cap="all" dirty="0">
              <a:solidFill>
                <a:prstClr val="white"/>
              </a:solidFill>
              <a:effectLst>
                <a:reflection blurRad="12700" stA="48000" endA="300" endPos="55000" dir="5400000" sy="-90000" algn="bl" rotWithShape="0"/>
              </a:effectLst>
              <a:latin typeface="Franklin Gothic Medium"/>
              <a:cs typeface="Arial" pitchFamily="34" charset="0"/>
            </a:endParaRPr>
          </a:p>
        </p:txBody>
      </p:sp>
    </p:spTree>
    <p:extLst>
      <p:ext uri="{BB962C8B-B14F-4D97-AF65-F5344CB8AC3E}">
        <p14:creationId xmlns:p14="http://schemas.microsoft.com/office/powerpoint/2010/main" val="3659894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altLang="es-MX" dirty="0" smtClean="0"/>
              <a:t>¿SUSTENTABILIDAD?</a:t>
            </a:r>
          </a:p>
        </p:txBody>
      </p:sp>
      <p:sp>
        <p:nvSpPr>
          <p:cNvPr id="16387" name="2 Marcador de contenido"/>
          <p:cNvSpPr>
            <a:spLocks noGrp="1"/>
          </p:cNvSpPr>
          <p:nvPr>
            <p:ph idx="1"/>
          </p:nvPr>
        </p:nvSpPr>
        <p:spPr>
          <a:xfrm>
            <a:off x="0" y="1071563"/>
            <a:ext cx="9144000" cy="4525962"/>
          </a:xfrm>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sp>
        <p:nvSpPr>
          <p:cNvPr id="5" name="4 Rectángulo"/>
          <p:cNvSpPr/>
          <p:nvPr/>
        </p:nvSpPr>
        <p:spPr>
          <a:xfrm>
            <a:off x="142844" y="1214422"/>
            <a:ext cx="9001156" cy="3231654"/>
          </a:xfrm>
          <a:prstGeom prst="rect">
            <a:avLst/>
          </a:prstGeom>
        </p:spPr>
        <p:txBody>
          <a:bodyPr>
            <a:spAutoFit/>
          </a:bodyPr>
          <a:lstStyle/>
          <a:p>
            <a:pPr>
              <a:spcBef>
                <a:spcPct val="0"/>
              </a:spcBef>
              <a:defRPr/>
            </a:pPr>
            <a:r>
              <a:rPr lang="es-ES" sz="2400" dirty="0">
                <a:solidFill>
                  <a:prstClr val="white"/>
                </a:solidFill>
                <a:latin typeface="Franklin Gothic Book"/>
                <a:cs typeface="Arial" pitchFamily="34" charset="0"/>
              </a:rPr>
              <a:t>“La ambivalencia alrededor del concepto de sustentabilidad surge de la polisemia* del término </a:t>
            </a:r>
            <a:r>
              <a:rPr lang="es-ES" sz="2400" dirty="0" err="1">
                <a:solidFill>
                  <a:prstClr val="white"/>
                </a:solidFill>
                <a:latin typeface="Franklin Gothic Book"/>
                <a:cs typeface="Arial" pitchFamily="34" charset="0"/>
              </a:rPr>
              <a:t>sustainability</a:t>
            </a:r>
            <a:r>
              <a:rPr lang="es-ES" sz="2400" dirty="0">
                <a:solidFill>
                  <a:prstClr val="white"/>
                </a:solidFill>
                <a:latin typeface="Franklin Gothic Book"/>
                <a:cs typeface="Arial" pitchFamily="34" charset="0"/>
              </a:rPr>
              <a:t>, que integra dos significados: uno, </a:t>
            </a:r>
            <a:r>
              <a:rPr lang="es-ES" sz="2400" b="1" u="sng" dirty="0">
                <a:solidFill>
                  <a:prstClr val="white"/>
                </a:solidFill>
                <a:latin typeface="Franklin Gothic Book"/>
                <a:cs typeface="Arial" pitchFamily="34" charset="0"/>
              </a:rPr>
              <a:t>traducible como sustentable</a:t>
            </a:r>
            <a:r>
              <a:rPr lang="es-ES" sz="2400" dirty="0">
                <a:solidFill>
                  <a:prstClr val="white"/>
                </a:solidFill>
                <a:latin typeface="Franklin Gothic Book"/>
                <a:cs typeface="Arial" pitchFamily="34" charset="0"/>
              </a:rPr>
              <a:t>, que implica la internalización de las condiciones ecológicas de soporte del proceso económico; otro, que aduce a la durabilidad del proceso económico mismo. En este sentido, la sustentabilidad ecológica se constituye en una condición de la sostenibilidad del proceso económico”. </a:t>
            </a:r>
          </a:p>
          <a:p>
            <a:pPr>
              <a:spcBef>
                <a:spcPct val="0"/>
              </a:spcBef>
              <a:defRPr/>
            </a:pPr>
            <a:endParaRPr lang="es-MX" altLang="es-MX" sz="3600" cap="all" dirty="0">
              <a:solidFill>
                <a:srgbClr val="4E3B30"/>
              </a:solidFill>
              <a:effectLst>
                <a:reflection blurRad="12700" stA="48000" endA="300" endPos="55000" dir="5400000" sy="-90000" algn="bl" rotWithShape="0"/>
              </a:effectLst>
              <a:latin typeface="Franklin Gothic Medium"/>
              <a:cs typeface="Arial" pitchFamily="34" charset="0"/>
            </a:endParaRPr>
          </a:p>
        </p:txBody>
      </p:sp>
      <p:sp>
        <p:nvSpPr>
          <p:cNvPr id="6" name="5 CuadroTexto"/>
          <p:cNvSpPr txBox="1"/>
          <p:nvPr/>
        </p:nvSpPr>
        <p:spPr>
          <a:xfrm>
            <a:off x="153988" y="3857625"/>
            <a:ext cx="8418512" cy="338138"/>
          </a:xfrm>
          <a:prstGeom prst="rect">
            <a:avLst/>
          </a:prstGeom>
          <a:noFill/>
        </p:spPr>
        <p:txBody>
          <a:bodyPr wrap="none">
            <a:spAutoFit/>
          </a:bodyPr>
          <a:lstStyle/>
          <a:p>
            <a:pPr>
              <a:defRPr/>
            </a:pPr>
            <a:r>
              <a:rPr lang="es-ES" sz="1600" dirty="0">
                <a:solidFill>
                  <a:prstClr val="white"/>
                </a:solidFill>
                <a:latin typeface="Franklin Gothic Book"/>
                <a:cs typeface="Arial" pitchFamily="34" charset="0"/>
              </a:rPr>
              <a:t>Referencia: Enrique </a:t>
            </a:r>
            <a:r>
              <a:rPr lang="es-ES" sz="1600" dirty="0" err="1">
                <a:solidFill>
                  <a:prstClr val="white"/>
                </a:solidFill>
                <a:latin typeface="Franklin Gothic Book"/>
                <a:cs typeface="Arial" pitchFamily="34" charset="0"/>
              </a:rPr>
              <a:t>Leff</a:t>
            </a:r>
            <a:r>
              <a:rPr lang="es-ES" sz="1600" dirty="0">
                <a:solidFill>
                  <a:prstClr val="white"/>
                </a:solidFill>
                <a:latin typeface="Franklin Gothic Book"/>
                <a:cs typeface="Arial" pitchFamily="34" charset="0"/>
              </a:rPr>
              <a:t>, </a:t>
            </a:r>
            <a:r>
              <a:rPr lang="es-ES" sz="1600" dirty="0" err="1">
                <a:solidFill>
                  <a:prstClr val="white"/>
                </a:solidFill>
                <a:latin typeface="Franklin Gothic Book"/>
                <a:cs typeface="Arial" pitchFamily="34" charset="0"/>
              </a:rPr>
              <a:t>Ph.D.</a:t>
            </a:r>
            <a:r>
              <a:rPr lang="es-ES" sz="1600" dirty="0">
                <a:solidFill>
                  <a:prstClr val="white"/>
                </a:solidFill>
                <a:latin typeface="Franklin Gothic Book"/>
                <a:cs typeface="Arial" pitchFamily="34" charset="0"/>
              </a:rPr>
              <a:t> en Saber ambiental, sustentabilidad, complejidad, poder (2007)</a:t>
            </a:r>
          </a:p>
        </p:txBody>
      </p:sp>
      <p:sp>
        <p:nvSpPr>
          <p:cNvPr id="7" name="6 CuadroTexto"/>
          <p:cNvSpPr txBox="1"/>
          <p:nvPr/>
        </p:nvSpPr>
        <p:spPr>
          <a:xfrm>
            <a:off x="1357313" y="6357938"/>
            <a:ext cx="7521575" cy="369887"/>
          </a:xfrm>
          <a:prstGeom prst="rect">
            <a:avLst/>
          </a:prstGeom>
          <a:noFill/>
        </p:spPr>
        <p:txBody>
          <a:bodyPr wrap="none">
            <a:spAutoFit/>
          </a:bodyPr>
          <a:lstStyle/>
          <a:p>
            <a:pPr>
              <a:defRPr/>
            </a:pPr>
            <a:r>
              <a:rPr lang="es-ES" dirty="0">
                <a:solidFill>
                  <a:prstClr val="white"/>
                </a:solidFill>
                <a:latin typeface="Franklin Gothic Book"/>
                <a:cs typeface="Arial" pitchFamily="34" charset="0"/>
              </a:rPr>
              <a:t>* Pluralidad de significados de una palabra o de cualquier signo lingüístico</a:t>
            </a:r>
            <a:r>
              <a:rPr lang="es-ES" dirty="0">
                <a:solidFill>
                  <a:prstClr val="black"/>
                </a:solidFill>
                <a:latin typeface="Franklin Gothic Book"/>
                <a:cs typeface="Arial" pitchFamily="34" charset="0"/>
              </a:rPr>
              <a:t>.</a:t>
            </a:r>
          </a:p>
        </p:txBody>
      </p:sp>
    </p:spTree>
    <p:extLst>
      <p:ext uri="{BB962C8B-B14F-4D97-AF65-F5344CB8AC3E}">
        <p14:creationId xmlns:p14="http://schemas.microsoft.com/office/powerpoint/2010/main" val="3890216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altLang="es-MX" dirty="0" smtClean="0"/>
              <a:t>¿SUSTENTABILIDAD?</a:t>
            </a:r>
          </a:p>
        </p:txBody>
      </p:sp>
      <p:sp>
        <p:nvSpPr>
          <p:cNvPr id="17411" name="2 Marcador de contenido"/>
          <p:cNvSpPr>
            <a:spLocks noGrp="1"/>
          </p:cNvSpPr>
          <p:nvPr>
            <p:ph idx="1"/>
          </p:nvPr>
        </p:nvSpPr>
        <p:spPr>
          <a:xfrm>
            <a:off x="0" y="1071563"/>
            <a:ext cx="9144000" cy="4525962"/>
          </a:xfrm>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sp>
        <p:nvSpPr>
          <p:cNvPr id="5" name="4 Rectángulo"/>
          <p:cNvSpPr/>
          <p:nvPr/>
        </p:nvSpPr>
        <p:spPr>
          <a:xfrm>
            <a:off x="142844" y="1214422"/>
            <a:ext cx="9001156" cy="5262979"/>
          </a:xfrm>
          <a:prstGeom prst="rect">
            <a:avLst/>
          </a:prstGeom>
        </p:spPr>
        <p:txBody>
          <a:bodyPr>
            <a:spAutoFit/>
          </a:bodyPr>
          <a:lstStyle/>
          <a:p>
            <a:pPr algn="just">
              <a:spcBef>
                <a:spcPct val="0"/>
              </a:spcBef>
              <a:defRPr/>
            </a:pPr>
            <a:r>
              <a:rPr lang="es-ES" sz="2400" dirty="0">
                <a:solidFill>
                  <a:prstClr val="white"/>
                </a:solidFill>
                <a:latin typeface="Franklin Gothic Book"/>
                <a:cs typeface="Arial" pitchFamily="34" charset="0"/>
              </a:rPr>
              <a:t>La discusión de la diferencia entre ambos conceptos se basa, principalmente, en la idea de que el término “desarrollo sostenible” suele usarse de una manera general e imprecisa, llamándose sostenible a innumerables procesos de producción, prácticas y políticas que en realidad no responden a esa orientación. El desarrollo sustentable, por el contrario, cuestiona de raíz los procesos de desarrollo económico y el crecimiento ilimitado de la economía en un mundo finito, sugiriéndolo como principal obstáculo para crear sociedades justas para todos y perdurables. </a:t>
            </a:r>
          </a:p>
          <a:p>
            <a:pPr algn="just">
              <a:spcBef>
                <a:spcPct val="0"/>
              </a:spcBef>
              <a:defRPr/>
            </a:pPr>
            <a:r>
              <a:rPr lang="es-ES" sz="2400" dirty="0">
                <a:solidFill>
                  <a:prstClr val="white"/>
                </a:solidFill>
                <a:latin typeface="Franklin Gothic Book"/>
                <a:cs typeface="Arial" pitchFamily="34" charset="0"/>
              </a:rPr>
              <a:t>Mejor hablemos de “desarrollo sustentable” .</a:t>
            </a:r>
          </a:p>
          <a:p>
            <a:pPr algn="just">
              <a:spcBef>
                <a:spcPct val="0"/>
              </a:spcBef>
              <a:defRPr/>
            </a:pPr>
            <a:r>
              <a:rPr lang="es-ES" sz="2400" dirty="0">
                <a:solidFill>
                  <a:prstClr val="white"/>
                </a:solidFill>
                <a:latin typeface="Franklin Gothic Book"/>
                <a:cs typeface="Arial" pitchFamily="34" charset="0"/>
              </a:rPr>
              <a:t> Se sostiene que sólo si el "desarrollo sustentable" se mantiene en el tiempo se alcanza el denominado "desarrollo sostenible". </a:t>
            </a:r>
          </a:p>
          <a:p>
            <a:pPr>
              <a:spcBef>
                <a:spcPct val="0"/>
              </a:spcBef>
              <a:defRPr/>
            </a:pPr>
            <a:endParaRPr lang="es-ES" sz="1600" i="1" dirty="0">
              <a:solidFill>
                <a:prstClr val="white"/>
              </a:solidFill>
              <a:latin typeface="Franklin Gothic Book"/>
              <a:cs typeface="Arial" pitchFamily="34" charset="0"/>
            </a:endParaRPr>
          </a:p>
          <a:p>
            <a:pPr>
              <a:spcBef>
                <a:spcPct val="0"/>
              </a:spcBef>
              <a:defRPr/>
            </a:pPr>
            <a:r>
              <a:rPr lang="es-ES" sz="1600" i="1" dirty="0">
                <a:solidFill>
                  <a:prstClr val="white"/>
                </a:solidFill>
                <a:latin typeface="Franklin Gothic Book"/>
                <a:cs typeface="Arial" pitchFamily="34" charset="0"/>
              </a:rPr>
              <a:t>De Enrique </a:t>
            </a:r>
            <a:r>
              <a:rPr lang="es-ES" sz="1600" i="1" dirty="0" err="1">
                <a:solidFill>
                  <a:prstClr val="white"/>
                </a:solidFill>
                <a:latin typeface="Franklin Gothic Book"/>
                <a:cs typeface="Arial" pitchFamily="34" charset="0"/>
              </a:rPr>
              <a:t>Leff</a:t>
            </a:r>
            <a:r>
              <a:rPr lang="es-ES" sz="1600" i="1" dirty="0">
                <a:solidFill>
                  <a:prstClr val="white"/>
                </a:solidFill>
                <a:latin typeface="Franklin Gothic Book"/>
                <a:cs typeface="Arial" pitchFamily="34" charset="0"/>
              </a:rPr>
              <a:t> Coordinador de la Red de Formación Ambiental para América Latina y el Caribe, Programa de las Naciones Unidas para el Medio Ambiente</a:t>
            </a:r>
            <a:endParaRPr lang="es-MX" altLang="es-MX" sz="3600" cap="all" dirty="0">
              <a:solidFill>
                <a:prstClr val="white"/>
              </a:solidFill>
              <a:effectLst>
                <a:reflection blurRad="12700" stA="48000" endA="300" endPos="55000" dir="5400000" sy="-90000" algn="bl" rotWithShape="0"/>
              </a:effectLst>
              <a:latin typeface="Franklin Gothic Medium"/>
              <a:cs typeface="Arial" pitchFamily="34" charset="0"/>
            </a:endParaRPr>
          </a:p>
        </p:txBody>
      </p:sp>
    </p:spTree>
    <p:extLst>
      <p:ext uri="{BB962C8B-B14F-4D97-AF65-F5344CB8AC3E}">
        <p14:creationId xmlns:p14="http://schemas.microsoft.com/office/powerpoint/2010/main" val="587742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altLang="es-MX" dirty="0" smtClean="0"/>
              <a:t> PROYECTOS</a:t>
            </a:r>
            <a:endParaRPr lang="es-ES" dirty="0"/>
          </a:p>
        </p:txBody>
      </p:sp>
      <p:sp>
        <p:nvSpPr>
          <p:cNvPr id="7" name="6 Rectángulo"/>
          <p:cNvSpPr/>
          <p:nvPr/>
        </p:nvSpPr>
        <p:spPr>
          <a:xfrm>
            <a:off x="142875" y="1214438"/>
            <a:ext cx="9001125" cy="5016500"/>
          </a:xfrm>
          <a:prstGeom prst="rect">
            <a:avLst/>
          </a:prstGeom>
        </p:spPr>
        <p:txBody>
          <a:bodyPr>
            <a:spAutoFit/>
          </a:bodyPr>
          <a:lstStyle/>
          <a:p>
            <a:pPr>
              <a:defRPr/>
            </a:pPr>
            <a:r>
              <a:rPr lang="es-ES" altLang="es-MX" sz="3200" dirty="0">
                <a:solidFill>
                  <a:prstClr val="white"/>
                </a:solidFill>
                <a:latin typeface="Franklin Gothic Book"/>
                <a:cs typeface="Arial" pitchFamily="34" charset="0"/>
              </a:rPr>
              <a:t>En la actualidad todas las empresas y organizaciones se enfrentan a la necesidad de hacer proyectos.</a:t>
            </a:r>
          </a:p>
          <a:p>
            <a:pPr>
              <a:defRPr/>
            </a:pPr>
            <a:endParaRPr lang="es-ES" altLang="es-MX" sz="3200" b="1" dirty="0">
              <a:solidFill>
                <a:prstClr val="white"/>
              </a:solidFill>
              <a:latin typeface="Franklin Gothic Book"/>
              <a:cs typeface="Arial" pitchFamily="34" charset="0"/>
            </a:endParaRPr>
          </a:p>
          <a:p>
            <a:pPr>
              <a:defRPr/>
            </a:pPr>
            <a:r>
              <a:rPr lang="es-ES" sz="3200" dirty="0">
                <a:solidFill>
                  <a:prstClr val="white"/>
                </a:solidFill>
                <a:latin typeface="Franklin Gothic Book"/>
                <a:cs typeface="Arial" pitchFamily="34" charset="0"/>
              </a:rPr>
              <a:t>La palabra '</a:t>
            </a:r>
            <a:r>
              <a:rPr lang="es-ES" sz="3200" b="1" dirty="0">
                <a:solidFill>
                  <a:prstClr val="white"/>
                </a:solidFill>
                <a:latin typeface="Franklin Gothic Book"/>
                <a:cs typeface="Arial" pitchFamily="34" charset="0"/>
              </a:rPr>
              <a:t>proyecto</a:t>
            </a:r>
            <a:r>
              <a:rPr lang="es-ES" sz="3200" dirty="0">
                <a:solidFill>
                  <a:prstClr val="white"/>
                </a:solidFill>
                <a:latin typeface="Franklin Gothic Book"/>
                <a:cs typeface="Arial" pitchFamily="34" charset="0"/>
              </a:rPr>
              <a:t>' tiene varios significados. Procede del latín </a:t>
            </a:r>
            <a:r>
              <a:rPr lang="es-ES" sz="3200" i="1" dirty="0" err="1">
                <a:solidFill>
                  <a:prstClr val="white"/>
                </a:solidFill>
                <a:latin typeface="Franklin Gothic Book"/>
                <a:cs typeface="Arial" pitchFamily="34" charset="0"/>
              </a:rPr>
              <a:t>proiectus</a:t>
            </a:r>
            <a:r>
              <a:rPr lang="es-ES" sz="3200" i="1" dirty="0">
                <a:solidFill>
                  <a:prstClr val="white"/>
                </a:solidFill>
                <a:latin typeface="Franklin Gothic Book"/>
                <a:cs typeface="Arial" pitchFamily="34" charset="0"/>
              </a:rPr>
              <a:t>,</a:t>
            </a:r>
            <a:r>
              <a:rPr lang="es-ES" sz="3200" dirty="0">
                <a:solidFill>
                  <a:prstClr val="white"/>
                </a:solidFill>
                <a:latin typeface="Franklin Gothic Book"/>
                <a:cs typeface="Arial" pitchFamily="34" charset="0"/>
              </a:rPr>
              <a:t> que deriva del verbo </a:t>
            </a:r>
            <a:r>
              <a:rPr lang="es-ES" sz="3200" i="1" dirty="0" err="1">
                <a:solidFill>
                  <a:prstClr val="white"/>
                </a:solidFill>
                <a:latin typeface="Franklin Gothic Book"/>
                <a:cs typeface="Arial" pitchFamily="34" charset="0"/>
              </a:rPr>
              <a:t>proicere</a:t>
            </a:r>
            <a:r>
              <a:rPr lang="es-ES" sz="3200" dirty="0">
                <a:solidFill>
                  <a:prstClr val="white"/>
                </a:solidFill>
                <a:latin typeface="Franklin Gothic Book"/>
                <a:cs typeface="Arial" pitchFamily="34" charset="0"/>
              </a:rPr>
              <a:t>, formado por </a:t>
            </a:r>
            <a:r>
              <a:rPr lang="es-ES" sz="3200" i="1" dirty="0">
                <a:solidFill>
                  <a:prstClr val="white"/>
                </a:solidFill>
                <a:latin typeface="Franklin Gothic Book"/>
                <a:cs typeface="Arial" pitchFamily="34" charset="0"/>
              </a:rPr>
              <a:t>pro-</a:t>
            </a:r>
            <a:r>
              <a:rPr lang="es-ES" sz="3200" dirty="0">
                <a:solidFill>
                  <a:prstClr val="white"/>
                </a:solidFill>
                <a:latin typeface="Franklin Gothic Book"/>
                <a:cs typeface="Arial" pitchFamily="34" charset="0"/>
              </a:rPr>
              <a:t> ('hacia delante') y </a:t>
            </a:r>
            <a:r>
              <a:rPr lang="es-ES" sz="3200" i="1" dirty="0" err="1">
                <a:solidFill>
                  <a:prstClr val="white"/>
                </a:solidFill>
                <a:latin typeface="Franklin Gothic Book"/>
                <a:cs typeface="Arial" pitchFamily="34" charset="0"/>
              </a:rPr>
              <a:t>iacere</a:t>
            </a:r>
            <a:r>
              <a:rPr lang="es-ES" sz="3200" dirty="0">
                <a:solidFill>
                  <a:prstClr val="white"/>
                </a:solidFill>
                <a:latin typeface="Franklin Gothic Book"/>
                <a:cs typeface="Arial" pitchFamily="34" charset="0"/>
              </a:rPr>
              <a:t> ('lanzar'). De un modo genérico, un proyecto es un plan que se desarrolla para realizar alguna cosa.</a:t>
            </a:r>
            <a:endParaRPr lang="es-ES" altLang="es-MX" sz="3200" b="1" dirty="0">
              <a:solidFill>
                <a:prstClr val="white"/>
              </a:solidFill>
              <a:latin typeface="Franklin Gothic Book"/>
              <a:cs typeface="Arial" pitchFamily="34" charset="0"/>
            </a:endParaRPr>
          </a:p>
        </p:txBody>
      </p:sp>
    </p:spTree>
    <p:extLst>
      <p:ext uri="{BB962C8B-B14F-4D97-AF65-F5344CB8AC3E}">
        <p14:creationId xmlns:p14="http://schemas.microsoft.com/office/powerpoint/2010/main" val="2121346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altLang="es-MX" dirty="0" smtClean="0"/>
              <a:t> PROYECTOS</a:t>
            </a:r>
            <a:endParaRPr lang="es-ES" dirty="0"/>
          </a:p>
        </p:txBody>
      </p:sp>
      <p:sp>
        <p:nvSpPr>
          <p:cNvPr id="7" name="6 Rectángulo"/>
          <p:cNvSpPr/>
          <p:nvPr/>
        </p:nvSpPr>
        <p:spPr>
          <a:xfrm>
            <a:off x="142875" y="1214438"/>
            <a:ext cx="9001125" cy="4524375"/>
          </a:xfrm>
          <a:prstGeom prst="rect">
            <a:avLst/>
          </a:prstGeom>
        </p:spPr>
        <p:txBody>
          <a:bodyPr>
            <a:spAutoFit/>
          </a:bodyPr>
          <a:lstStyle/>
          <a:p>
            <a:pPr>
              <a:defRPr/>
            </a:pPr>
            <a:r>
              <a:rPr lang="es-ES" altLang="es-MX" sz="3200" dirty="0">
                <a:solidFill>
                  <a:prstClr val="white"/>
                </a:solidFill>
                <a:latin typeface="Franklin Gothic Book"/>
                <a:cs typeface="Arial" pitchFamily="34" charset="0"/>
              </a:rPr>
              <a:t>Un </a:t>
            </a:r>
            <a:r>
              <a:rPr lang="es-ES" altLang="es-MX" sz="3200" b="1" dirty="0">
                <a:solidFill>
                  <a:prstClr val="white"/>
                </a:solidFill>
                <a:latin typeface="Franklin Gothic Book"/>
                <a:cs typeface="Arial" pitchFamily="34" charset="0"/>
              </a:rPr>
              <a:t>proyecto es:</a:t>
            </a:r>
          </a:p>
          <a:p>
            <a:pPr>
              <a:buFont typeface="Arial" pitchFamily="34" charset="0"/>
              <a:buChar char="•"/>
              <a:defRPr/>
            </a:pPr>
            <a:r>
              <a:rPr lang="es-ES" altLang="es-MX" sz="3200" dirty="0">
                <a:solidFill>
                  <a:prstClr val="white"/>
                </a:solidFill>
                <a:latin typeface="Franklin Gothic Book"/>
                <a:cs typeface="Arial" pitchFamily="34" charset="0"/>
              </a:rPr>
              <a:t> Un esfuerzo temporal que se lleva a cabo para crear un producto, servicio o resultado único (</a:t>
            </a:r>
            <a:r>
              <a:rPr lang="es-ES" sz="3200" dirty="0">
                <a:solidFill>
                  <a:prstClr val="white"/>
                </a:solidFill>
                <a:latin typeface="Franklin Gothic Book"/>
                <a:cs typeface="Arial" pitchFamily="34" charset="0"/>
              </a:rPr>
              <a:t>Project Management </a:t>
            </a:r>
            <a:r>
              <a:rPr lang="es-ES" sz="3200" dirty="0" err="1">
                <a:solidFill>
                  <a:prstClr val="white"/>
                </a:solidFill>
                <a:latin typeface="Franklin Gothic Book"/>
                <a:cs typeface="Arial" pitchFamily="34" charset="0"/>
              </a:rPr>
              <a:t>Institute</a:t>
            </a:r>
            <a:r>
              <a:rPr lang="es-ES" sz="3200" dirty="0">
                <a:solidFill>
                  <a:prstClr val="white"/>
                </a:solidFill>
                <a:latin typeface="Franklin Gothic Book"/>
                <a:cs typeface="Arial" pitchFamily="34" charset="0"/>
              </a:rPr>
              <a:t> </a:t>
            </a:r>
            <a:r>
              <a:rPr lang="es-ES" altLang="es-MX" sz="3200" dirty="0">
                <a:solidFill>
                  <a:prstClr val="white"/>
                </a:solidFill>
                <a:latin typeface="Franklin Gothic Book"/>
                <a:cs typeface="Arial" pitchFamily="34" charset="0"/>
              </a:rPr>
              <a:t>2008).</a:t>
            </a:r>
          </a:p>
          <a:p>
            <a:pPr>
              <a:buFont typeface="Arial" pitchFamily="34" charset="0"/>
              <a:buChar char="•"/>
              <a:defRPr/>
            </a:pPr>
            <a:endParaRPr lang="es-ES" altLang="es-MX" sz="3200" dirty="0">
              <a:solidFill>
                <a:prstClr val="white"/>
              </a:solidFill>
              <a:latin typeface="Franklin Gothic Book"/>
              <a:cs typeface="Arial" pitchFamily="34" charset="0"/>
            </a:endParaRPr>
          </a:p>
          <a:p>
            <a:pPr>
              <a:buFont typeface="Arial" pitchFamily="34" charset="0"/>
              <a:buChar char="•"/>
              <a:defRPr/>
            </a:pPr>
            <a:r>
              <a:rPr lang="es-ES" altLang="es-MX" sz="3200" dirty="0">
                <a:solidFill>
                  <a:prstClr val="white"/>
                </a:solidFill>
                <a:latin typeface="Franklin Gothic Book"/>
                <a:cs typeface="Arial" pitchFamily="34" charset="0"/>
              </a:rPr>
              <a:t> Un esfuerzo por lograr un objetivo específico mediante una serie especial de actividades interrelacionadas y una utilización eficiente de los recursos (</a:t>
            </a:r>
            <a:r>
              <a:rPr lang="es-ES" altLang="es-MX" sz="3200" dirty="0" err="1">
                <a:solidFill>
                  <a:prstClr val="white"/>
                </a:solidFill>
                <a:latin typeface="Franklin Gothic Book"/>
                <a:cs typeface="Arial" pitchFamily="34" charset="0"/>
              </a:rPr>
              <a:t>Gido</a:t>
            </a:r>
            <a:r>
              <a:rPr lang="es-ES" altLang="es-MX" sz="3200" dirty="0">
                <a:solidFill>
                  <a:prstClr val="white"/>
                </a:solidFill>
                <a:latin typeface="Franklin Gothic Book"/>
                <a:cs typeface="Arial" pitchFamily="34" charset="0"/>
              </a:rPr>
              <a:t> y </a:t>
            </a:r>
            <a:r>
              <a:rPr lang="es-ES" altLang="es-MX" sz="3200" dirty="0" err="1">
                <a:solidFill>
                  <a:prstClr val="white"/>
                </a:solidFill>
                <a:latin typeface="Franklin Gothic Book"/>
                <a:cs typeface="Arial" pitchFamily="34" charset="0"/>
              </a:rPr>
              <a:t>Clements</a:t>
            </a:r>
            <a:r>
              <a:rPr lang="es-ES" altLang="es-MX" sz="3200" dirty="0">
                <a:solidFill>
                  <a:prstClr val="white"/>
                </a:solidFill>
                <a:latin typeface="Franklin Gothic Book"/>
                <a:cs typeface="Arial" pitchFamily="34" charset="0"/>
              </a:rPr>
              <a:t> 2003)</a:t>
            </a:r>
          </a:p>
        </p:txBody>
      </p:sp>
      <p:sp>
        <p:nvSpPr>
          <p:cNvPr id="4" name="3 CuadroTexto"/>
          <p:cNvSpPr txBox="1"/>
          <p:nvPr/>
        </p:nvSpPr>
        <p:spPr>
          <a:xfrm>
            <a:off x="5184775" y="6357938"/>
            <a:ext cx="3887788" cy="277812"/>
          </a:xfrm>
          <a:prstGeom prst="rect">
            <a:avLst/>
          </a:prstGeom>
          <a:noFill/>
        </p:spPr>
        <p:txBody>
          <a:bodyPr wrap="none">
            <a:spAutoFit/>
          </a:bodyPr>
          <a:lstStyle/>
          <a:p>
            <a:pPr>
              <a:defRPr/>
            </a:pPr>
            <a:r>
              <a:rPr lang="es-ES" sz="1200" i="1" dirty="0">
                <a:solidFill>
                  <a:prstClr val="black"/>
                </a:solidFill>
                <a:latin typeface="Franklin Gothic Book"/>
                <a:cs typeface="Arial" pitchFamily="34" charset="0"/>
              </a:rPr>
              <a:t>UCYC – Planificación, Seguimiento y Control de Proyectos</a:t>
            </a:r>
          </a:p>
        </p:txBody>
      </p:sp>
    </p:spTree>
    <p:extLst>
      <p:ext uri="{BB962C8B-B14F-4D97-AF65-F5344CB8AC3E}">
        <p14:creationId xmlns:p14="http://schemas.microsoft.com/office/powerpoint/2010/main" val="1517114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a:buFontTx/>
              <a:buNone/>
              <a:defRPr/>
            </a:pPr>
            <a:endParaRPr lang="es-ES" sz="3600" dirty="0" smtClean="0"/>
          </a:p>
          <a:p>
            <a:pPr marL="0" indent="0" algn="just">
              <a:buFont typeface="Wingdings 2" pitchFamily="18" charset="2"/>
              <a:buNone/>
              <a:defRPr/>
            </a:pPr>
            <a:r>
              <a:rPr lang="es-ES" sz="3600" dirty="0" smtClean="0"/>
              <a:t>Un esfuerzo sistemático para solucionar un problema o lograr un objetivo específico, mediante una serie de actividades interrelacionadas, que  requiere la aplicación eficiente de recursos, en un espacio y en un tiempo determinados.</a:t>
            </a:r>
          </a:p>
        </p:txBody>
      </p:sp>
      <p:sp>
        <p:nvSpPr>
          <p:cNvPr id="20483" name="WordArt 4"/>
          <p:cNvSpPr>
            <a:spLocks noChangeArrowheads="1" noChangeShapeType="1" noTextEdit="1"/>
          </p:cNvSpPr>
          <p:nvPr/>
        </p:nvSpPr>
        <p:spPr bwMode="auto">
          <a:xfrm>
            <a:off x="214313" y="285750"/>
            <a:ext cx="2819400" cy="140811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MX" sz="3600" kern="10">
                <a:ln w="9525">
                  <a:round/>
                  <a:headEnd/>
                  <a:tailEnd/>
                </a:ln>
                <a:gradFill rotWithShape="1">
                  <a:gsLst>
                    <a:gs pos="0">
                      <a:srgbClr val="FFE701"/>
                    </a:gs>
                    <a:gs pos="100000">
                      <a:srgbClr val="FE3E02"/>
                    </a:gs>
                  </a:gsLst>
                  <a:lin ang="5400000" scaled="1"/>
                </a:gradFill>
                <a:latin typeface="Impact"/>
                <a:cs typeface="Arial" pitchFamily="34" charset="0"/>
              </a:rPr>
              <a:t>Proyecto</a:t>
            </a:r>
          </a:p>
        </p:txBody>
      </p:sp>
    </p:spTree>
    <p:extLst>
      <p:ext uri="{BB962C8B-B14F-4D97-AF65-F5344CB8AC3E}">
        <p14:creationId xmlns:p14="http://schemas.microsoft.com/office/powerpoint/2010/main" val="4238984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defRPr/>
            </a:pPr>
            <a:r>
              <a:rPr lang="es-ES" dirty="0" smtClean="0"/>
              <a:t>REGLAMENTO</a:t>
            </a:r>
            <a:endParaRPr lang="es-ES" dirty="0"/>
          </a:p>
        </p:txBody>
      </p:sp>
    </p:spTree>
    <p:extLst>
      <p:ext uri="{BB962C8B-B14F-4D97-AF65-F5344CB8AC3E}">
        <p14:creationId xmlns:p14="http://schemas.microsoft.com/office/powerpoint/2010/main" val="1775281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altLang="es-MX" dirty="0" smtClean="0"/>
              <a:t> ¿Cómo nacen los proyectos?</a:t>
            </a:r>
            <a:endParaRPr lang="es-ES" dirty="0"/>
          </a:p>
        </p:txBody>
      </p:sp>
      <p:graphicFrame>
        <p:nvGraphicFramePr>
          <p:cNvPr id="5" name="4 Tabla"/>
          <p:cNvGraphicFramePr>
            <a:graphicFrameLocks noGrp="1"/>
          </p:cNvGraphicFramePr>
          <p:nvPr/>
        </p:nvGraphicFramePr>
        <p:xfrm>
          <a:off x="357188" y="1397000"/>
          <a:ext cx="8358187" cy="3722688"/>
        </p:xfrm>
        <a:graphic>
          <a:graphicData uri="http://schemas.openxmlformats.org/drawingml/2006/table">
            <a:tbl>
              <a:tblPr firstRow="1" bandRow="1">
                <a:tableStyleId>{5C22544A-7EE6-4342-B048-85BDC9FD1C3A}</a:tableStyleId>
              </a:tblPr>
              <a:tblGrid>
                <a:gridCol w="2500312"/>
                <a:gridCol w="5857875"/>
              </a:tblGrid>
              <a:tr h="600708">
                <a:tc>
                  <a:txBody>
                    <a:bodyPr/>
                    <a:lstStyle/>
                    <a:p>
                      <a:pPr algn="ctr"/>
                      <a:r>
                        <a:rPr lang="es-ES" sz="1800" dirty="0" smtClean="0"/>
                        <a:t>Causa origen</a:t>
                      </a:r>
                      <a:endParaRPr lang="es-ES" sz="1800" dirty="0"/>
                    </a:p>
                  </a:txBody>
                  <a:tcPr marL="91439" marR="91439" marT="45728" marB="45728" anchor="ctr"/>
                </a:tc>
                <a:tc>
                  <a:txBody>
                    <a:bodyPr/>
                    <a:lstStyle/>
                    <a:p>
                      <a:pPr algn="ctr"/>
                      <a:r>
                        <a:rPr lang="es-ES" sz="1800" dirty="0" smtClean="0"/>
                        <a:t>Ejemplo</a:t>
                      </a:r>
                      <a:endParaRPr lang="es-ES" sz="1800" dirty="0"/>
                    </a:p>
                  </a:txBody>
                  <a:tcPr marL="91439" marR="91439" marT="45728" marB="45728" anchor="ctr"/>
                </a:tc>
              </a:tr>
              <a:tr h="640188">
                <a:tc>
                  <a:txBody>
                    <a:bodyPr/>
                    <a:lstStyle/>
                    <a:p>
                      <a:r>
                        <a:rPr lang="es-ES" sz="1800" dirty="0" smtClean="0"/>
                        <a:t>Demanda del mercado</a:t>
                      </a:r>
                      <a:endParaRPr lang="es-ES" sz="1800" dirty="0"/>
                    </a:p>
                  </a:txBody>
                  <a:tcPr marL="91439" marR="91439" marT="45728" marB="45728" anchor="ctr"/>
                </a:tc>
                <a:tc>
                  <a:txBody>
                    <a:bodyPr/>
                    <a:lstStyle/>
                    <a:p>
                      <a:r>
                        <a:rPr lang="es-ES" sz="1800" dirty="0" smtClean="0"/>
                        <a:t>Construcción de nueva subestación eléctrica en zona determinada</a:t>
                      </a:r>
                      <a:endParaRPr lang="es-ES" sz="1800" dirty="0"/>
                    </a:p>
                  </a:txBody>
                  <a:tcPr marL="91439" marR="91439" marT="45728" marB="45728" anchor="ctr"/>
                </a:tc>
              </a:tr>
              <a:tr h="600708">
                <a:tc>
                  <a:txBody>
                    <a:bodyPr/>
                    <a:lstStyle/>
                    <a:p>
                      <a:r>
                        <a:rPr lang="es-ES" sz="1800" dirty="0" smtClean="0"/>
                        <a:t>Petición del cliente</a:t>
                      </a:r>
                      <a:endParaRPr lang="es-ES" sz="1800" dirty="0"/>
                    </a:p>
                  </a:txBody>
                  <a:tcPr marL="91439" marR="91439" marT="45728" marB="45728" anchor="ctr"/>
                </a:tc>
                <a:tc>
                  <a:txBody>
                    <a:bodyPr/>
                    <a:lstStyle/>
                    <a:p>
                      <a:r>
                        <a:rPr lang="es-ES" sz="1800" dirty="0" smtClean="0"/>
                        <a:t>Diseño de un nuevo sistema de información </a:t>
                      </a:r>
                      <a:endParaRPr lang="es-ES" sz="1800" dirty="0"/>
                    </a:p>
                  </a:txBody>
                  <a:tcPr marL="91439" marR="91439" marT="45728" marB="45728" anchor="ctr"/>
                </a:tc>
              </a:tr>
              <a:tr h="640188">
                <a:tc>
                  <a:txBody>
                    <a:bodyPr/>
                    <a:lstStyle/>
                    <a:p>
                      <a:r>
                        <a:rPr lang="es-ES" sz="1800" dirty="0" smtClean="0"/>
                        <a:t>Necesidad del negocio</a:t>
                      </a:r>
                      <a:endParaRPr lang="es-ES" sz="1800" dirty="0"/>
                    </a:p>
                  </a:txBody>
                  <a:tcPr marL="91439" marR="91439" marT="45728" marB="45728" anchor="ctr"/>
                </a:tc>
                <a:tc>
                  <a:txBody>
                    <a:bodyPr/>
                    <a:lstStyle/>
                    <a:p>
                      <a:r>
                        <a:rPr lang="es-ES" sz="1800" dirty="0" smtClean="0"/>
                        <a:t>Empresa de capacitación realiza proyecto de generar nuevo curso para aumentar utilidades</a:t>
                      </a:r>
                      <a:endParaRPr lang="es-ES" sz="1800" dirty="0"/>
                    </a:p>
                  </a:txBody>
                  <a:tcPr marL="91439" marR="91439" marT="45728" marB="45728" anchor="ctr"/>
                </a:tc>
              </a:tr>
              <a:tr h="640188">
                <a:tc>
                  <a:txBody>
                    <a:bodyPr/>
                    <a:lstStyle/>
                    <a:p>
                      <a:r>
                        <a:rPr lang="es-ES" sz="1800" dirty="0" smtClean="0"/>
                        <a:t>Requerimientos legales</a:t>
                      </a:r>
                      <a:endParaRPr lang="es-ES" sz="1800" dirty="0"/>
                    </a:p>
                  </a:txBody>
                  <a:tcPr marL="91439" marR="91439" marT="45728" marB="45728" anchor="ctr"/>
                </a:tc>
                <a:tc>
                  <a:txBody>
                    <a:bodyPr/>
                    <a:lstStyle/>
                    <a:p>
                      <a:r>
                        <a:rPr lang="es-ES" sz="1800" dirty="0" smtClean="0"/>
                        <a:t>Proyecto</a:t>
                      </a:r>
                      <a:r>
                        <a:rPr lang="es-ES" sz="1800" baseline="0" dirty="0" smtClean="0"/>
                        <a:t> de regularización de manejo de Sustancias Químicas, o RISPE</a:t>
                      </a:r>
                      <a:endParaRPr lang="es-ES" sz="1800" dirty="0"/>
                    </a:p>
                  </a:txBody>
                  <a:tcPr marL="91439" marR="91439" marT="45728" marB="45728" anchor="ctr"/>
                </a:tc>
              </a:tr>
              <a:tr h="600708">
                <a:tc>
                  <a:txBody>
                    <a:bodyPr/>
                    <a:lstStyle/>
                    <a:p>
                      <a:r>
                        <a:rPr lang="es-ES" sz="1800" dirty="0" smtClean="0"/>
                        <a:t>Avances tecnológicos</a:t>
                      </a:r>
                      <a:endParaRPr lang="es-ES" sz="1800" dirty="0"/>
                    </a:p>
                  </a:txBody>
                  <a:tcPr marL="91439" marR="91439" marT="45728" marB="45728" anchor="ctr"/>
                </a:tc>
                <a:tc>
                  <a:txBody>
                    <a:bodyPr/>
                    <a:lstStyle/>
                    <a:p>
                      <a:r>
                        <a:rPr lang="es-ES" sz="1800" dirty="0" smtClean="0"/>
                        <a:t>Proyecto para el desarrollo de video juegos.</a:t>
                      </a:r>
                      <a:endParaRPr lang="es-ES" sz="1800" dirty="0"/>
                    </a:p>
                  </a:txBody>
                  <a:tcPr marL="91439" marR="91439" marT="45728" marB="45728" anchor="ctr"/>
                </a:tc>
              </a:tr>
            </a:tbl>
          </a:graphicData>
        </a:graphic>
      </p:graphicFrame>
      <p:sp>
        <p:nvSpPr>
          <p:cNvPr id="6" name="5 CuadroTexto"/>
          <p:cNvSpPr txBox="1"/>
          <p:nvPr/>
        </p:nvSpPr>
        <p:spPr>
          <a:xfrm>
            <a:off x="7572375" y="785813"/>
            <a:ext cx="1336675" cy="276225"/>
          </a:xfrm>
          <a:prstGeom prst="rect">
            <a:avLst/>
          </a:prstGeom>
          <a:noFill/>
        </p:spPr>
        <p:txBody>
          <a:bodyPr wrap="none">
            <a:spAutoFit/>
          </a:bodyPr>
          <a:lstStyle/>
          <a:p>
            <a:pPr>
              <a:defRPr/>
            </a:pPr>
            <a:r>
              <a:rPr lang="es-ES" sz="1200" dirty="0">
                <a:solidFill>
                  <a:prstClr val="black"/>
                </a:solidFill>
                <a:latin typeface="Franklin Gothic Book"/>
                <a:cs typeface="Arial" pitchFamily="34" charset="0"/>
              </a:rPr>
              <a:t>(</a:t>
            </a:r>
            <a:r>
              <a:rPr lang="es-ES" sz="1200" dirty="0" err="1">
                <a:solidFill>
                  <a:prstClr val="black"/>
                </a:solidFill>
                <a:latin typeface="Franklin Gothic Book"/>
                <a:cs typeface="Arial" pitchFamily="34" charset="0"/>
              </a:rPr>
              <a:t>Chamoun</a:t>
            </a:r>
            <a:r>
              <a:rPr lang="es-ES" sz="1200" dirty="0">
                <a:solidFill>
                  <a:prstClr val="black"/>
                </a:solidFill>
                <a:latin typeface="Franklin Gothic Book"/>
                <a:cs typeface="Arial" pitchFamily="34" charset="0"/>
              </a:rPr>
              <a:t>. 2002)</a:t>
            </a:r>
          </a:p>
        </p:txBody>
      </p:sp>
      <p:sp>
        <p:nvSpPr>
          <p:cNvPr id="8" name="7 CuadroTexto"/>
          <p:cNvSpPr txBox="1"/>
          <p:nvPr/>
        </p:nvSpPr>
        <p:spPr>
          <a:xfrm>
            <a:off x="5184775" y="6357938"/>
            <a:ext cx="3887788" cy="277812"/>
          </a:xfrm>
          <a:prstGeom prst="rect">
            <a:avLst/>
          </a:prstGeom>
          <a:noFill/>
        </p:spPr>
        <p:txBody>
          <a:bodyPr wrap="none">
            <a:spAutoFit/>
          </a:bodyPr>
          <a:lstStyle/>
          <a:p>
            <a:pPr>
              <a:defRPr/>
            </a:pPr>
            <a:r>
              <a:rPr lang="es-ES" sz="1200" i="1" dirty="0">
                <a:solidFill>
                  <a:prstClr val="black"/>
                </a:solidFill>
                <a:latin typeface="Franklin Gothic Book"/>
                <a:cs typeface="Arial" pitchFamily="34" charset="0"/>
              </a:rPr>
              <a:t>UCYC – Planificación, Seguimiento y Control de Proyectos</a:t>
            </a:r>
          </a:p>
        </p:txBody>
      </p:sp>
    </p:spTree>
    <p:extLst>
      <p:ext uri="{BB962C8B-B14F-4D97-AF65-F5344CB8AC3E}">
        <p14:creationId xmlns:p14="http://schemas.microsoft.com/office/powerpoint/2010/main" val="2985477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MX" altLang="es-MX" dirty="0" smtClean="0"/>
              <a:t> ¿Qué caracteriza a un proyecto?</a:t>
            </a:r>
            <a:endParaRPr lang="es-ES" dirty="0"/>
          </a:p>
        </p:txBody>
      </p:sp>
      <p:grpSp>
        <p:nvGrpSpPr>
          <p:cNvPr id="19" name="18 Grupo"/>
          <p:cNvGrpSpPr>
            <a:grpSpLocks/>
          </p:cNvGrpSpPr>
          <p:nvPr/>
        </p:nvGrpSpPr>
        <p:grpSpPr bwMode="auto">
          <a:xfrm>
            <a:off x="1000125" y="1390650"/>
            <a:ext cx="7500938" cy="395288"/>
            <a:chOff x="1000100" y="1389926"/>
            <a:chExt cx="7500990" cy="396000"/>
          </a:xfrm>
        </p:grpSpPr>
        <p:sp>
          <p:nvSpPr>
            <p:cNvPr id="13" name="12 CuadroTexto"/>
            <p:cNvSpPr txBox="1"/>
            <p:nvPr/>
          </p:nvSpPr>
          <p:spPr>
            <a:xfrm>
              <a:off x="1142976" y="1416963"/>
              <a:ext cx="7358114" cy="368963"/>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s-ES" dirty="0">
                  <a:solidFill>
                    <a:prstClr val="white"/>
                  </a:solidFill>
                </a:rPr>
                <a:t>     Es de naturaleza temporal</a:t>
              </a:r>
            </a:p>
          </p:txBody>
        </p:sp>
        <p:sp>
          <p:nvSpPr>
            <p:cNvPr id="7" name="6 Elipse"/>
            <p:cNvSpPr/>
            <p:nvPr/>
          </p:nvSpPr>
          <p:spPr>
            <a:xfrm>
              <a:off x="1000100" y="1389926"/>
              <a:ext cx="428628" cy="396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grpSp>
      <p:grpSp>
        <p:nvGrpSpPr>
          <p:cNvPr id="20" name="19 Grupo"/>
          <p:cNvGrpSpPr>
            <a:grpSpLocks/>
          </p:cNvGrpSpPr>
          <p:nvPr/>
        </p:nvGrpSpPr>
        <p:grpSpPr bwMode="auto">
          <a:xfrm>
            <a:off x="1214438" y="1857375"/>
            <a:ext cx="7286625" cy="441325"/>
            <a:chOff x="1214414" y="1857364"/>
            <a:chExt cx="7286676" cy="440770"/>
          </a:xfrm>
        </p:grpSpPr>
        <p:sp>
          <p:nvSpPr>
            <p:cNvPr id="14" name="13 CuadroTexto"/>
            <p:cNvSpPr txBox="1"/>
            <p:nvPr/>
          </p:nvSpPr>
          <p:spPr>
            <a:xfrm>
              <a:off x="1336652" y="1928712"/>
              <a:ext cx="7164438" cy="369422"/>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s-ES" dirty="0">
                  <a:solidFill>
                    <a:prstClr val="white"/>
                  </a:solidFill>
                </a:rPr>
                <a:t>      Tiene un objetivo bien definido</a:t>
              </a:r>
            </a:p>
          </p:txBody>
        </p:sp>
        <p:sp>
          <p:nvSpPr>
            <p:cNvPr id="8" name="7 Elipse"/>
            <p:cNvSpPr/>
            <p:nvPr/>
          </p:nvSpPr>
          <p:spPr>
            <a:xfrm>
              <a:off x="1214414" y="1857364"/>
              <a:ext cx="428628" cy="396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grpSp>
      <p:grpSp>
        <p:nvGrpSpPr>
          <p:cNvPr id="21" name="20 Grupo"/>
          <p:cNvGrpSpPr>
            <a:grpSpLocks/>
          </p:cNvGrpSpPr>
          <p:nvPr/>
        </p:nvGrpSpPr>
        <p:grpSpPr bwMode="auto">
          <a:xfrm>
            <a:off x="1357313" y="2462213"/>
            <a:ext cx="7143750" cy="407987"/>
            <a:chOff x="1357290" y="2461496"/>
            <a:chExt cx="7143800" cy="408142"/>
          </a:xfrm>
        </p:grpSpPr>
        <p:sp>
          <p:nvSpPr>
            <p:cNvPr id="15" name="14 CuadroTexto"/>
            <p:cNvSpPr txBox="1"/>
            <p:nvPr/>
          </p:nvSpPr>
          <p:spPr>
            <a:xfrm>
              <a:off x="1444603" y="2499610"/>
              <a:ext cx="7056487" cy="370028"/>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s-ES" dirty="0">
                  <a:solidFill>
                    <a:prstClr val="white"/>
                  </a:solidFill>
                </a:rPr>
                <a:t>        Tiene un ciclo de vida</a:t>
              </a:r>
            </a:p>
          </p:txBody>
        </p:sp>
        <p:sp>
          <p:nvSpPr>
            <p:cNvPr id="16" name="15 Elipse"/>
            <p:cNvSpPr/>
            <p:nvPr/>
          </p:nvSpPr>
          <p:spPr>
            <a:xfrm>
              <a:off x="1357290" y="2461496"/>
              <a:ext cx="428628" cy="396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grpSp>
      <p:grpSp>
        <p:nvGrpSpPr>
          <p:cNvPr id="22" name="21 Grupo"/>
          <p:cNvGrpSpPr>
            <a:grpSpLocks/>
          </p:cNvGrpSpPr>
          <p:nvPr/>
        </p:nvGrpSpPr>
        <p:grpSpPr bwMode="auto">
          <a:xfrm>
            <a:off x="1357313" y="3033713"/>
            <a:ext cx="7143750" cy="407987"/>
            <a:chOff x="1357290" y="3033000"/>
            <a:chExt cx="7143800" cy="408142"/>
          </a:xfrm>
        </p:grpSpPr>
        <p:sp>
          <p:nvSpPr>
            <p:cNvPr id="17" name="16 CuadroTexto"/>
            <p:cNvSpPr txBox="1"/>
            <p:nvPr/>
          </p:nvSpPr>
          <p:spPr>
            <a:xfrm>
              <a:off x="1444603" y="3071114"/>
              <a:ext cx="7056487" cy="370028"/>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s-ES" dirty="0">
                  <a:solidFill>
                    <a:prstClr val="white"/>
                  </a:solidFill>
                </a:rPr>
                <a:t>        Es de carácter único</a:t>
              </a:r>
            </a:p>
          </p:txBody>
        </p:sp>
        <p:sp>
          <p:nvSpPr>
            <p:cNvPr id="18" name="17 Elipse"/>
            <p:cNvSpPr/>
            <p:nvPr/>
          </p:nvSpPr>
          <p:spPr>
            <a:xfrm>
              <a:off x="1357290" y="3033000"/>
              <a:ext cx="428628" cy="396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grpSp>
      <p:grpSp>
        <p:nvGrpSpPr>
          <p:cNvPr id="25" name="24 Grupo"/>
          <p:cNvGrpSpPr>
            <a:grpSpLocks/>
          </p:cNvGrpSpPr>
          <p:nvPr/>
        </p:nvGrpSpPr>
        <p:grpSpPr bwMode="auto">
          <a:xfrm>
            <a:off x="1214438" y="3571875"/>
            <a:ext cx="7286625" cy="428625"/>
            <a:chOff x="1214414" y="3571876"/>
            <a:chExt cx="7286676" cy="428628"/>
          </a:xfrm>
        </p:grpSpPr>
        <p:sp>
          <p:nvSpPr>
            <p:cNvPr id="23" name="22 CuadroTexto"/>
            <p:cNvSpPr txBox="1"/>
            <p:nvPr/>
          </p:nvSpPr>
          <p:spPr>
            <a:xfrm>
              <a:off x="1285851" y="3630614"/>
              <a:ext cx="7215239" cy="36989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s-ES" dirty="0">
                  <a:solidFill>
                    <a:prstClr val="white"/>
                  </a:solidFill>
                </a:rPr>
                <a:t>       Varios participantes con diferentes intereses y especialidades</a:t>
              </a:r>
            </a:p>
          </p:txBody>
        </p:sp>
        <p:sp>
          <p:nvSpPr>
            <p:cNvPr id="24" name="23 Elipse"/>
            <p:cNvSpPr/>
            <p:nvPr/>
          </p:nvSpPr>
          <p:spPr>
            <a:xfrm>
              <a:off x="1214414" y="3571876"/>
              <a:ext cx="428628" cy="396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grpSp>
      <p:grpSp>
        <p:nvGrpSpPr>
          <p:cNvPr id="26" name="25 Grupo"/>
          <p:cNvGrpSpPr>
            <a:grpSpLocks/>
          </p:cNvGrpSpPr>
          <p:nvPr/>
        </p:nvGrpSpPr>
        <p:grpSpPr bwMode="auto">
          <a:xfrm>
            <a:off x="1000125" y="4214813"/>
            <a:ext cx="7500938" cy="395287"/>
            <a:chOff x="1000100" y="1389926"/>
            <a:chExt cx="7500990" cy="396000"/>
          </a:xfrm>
        </p:grpSpPr>
        <p:sp>
          <p:nvSpPr>
            <p:cNvPr id="27" name="26 CuadroTexto"/>
            <p:cNvSpPr txBox="1"/>
            <p:nvPr/>
          </p:nvSpPr>
          <p:spPr>
            <a:xfrm>
              <a:off x="1142976" y="1416962"/>
              <a:ext cx="7358114" cy="368964"/>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s-ES" dirty="0">
                  <a:solidFill>
                    <a:prstClr val="white"/>
                  </a:solidFill>
                </a:rPr>
                <a:t>     Están afectos a riesgos potenciales e incertidumbres</a:t>
              </a:r>
            </a:p>
          </p:txBody>
        </p:sp>
        <p:sp>
          <p:nvSpPr>
            <p:cNvPr id="28" name="27 Elipse"/>
            <p:cNvSpPr/>
            <p:nvPr/>
          </p:nvSpPr>
          <p:spPr>
            <a:xfrm>
              <a:off x="1000100" y="1389926"/>
              <a:ext cx="428628" cy="396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grpSp>
      <p:sp>
        <p:nvSpPr>
          <p:cNvPr id="29" name="28 CuadroTexto"/>
          <p:cNvSpPr txBox="1"/>
          <p:nvPr/>
        </p:nvSpPr>
        <p:spPr>
          <a:xfrm>
            <a:off x="5184775" y="6357938"/>
            <a:ext cx="3887788" cy="277812"/>
          </a:xfrm>
          <a:prstGeom prst="rect">
            <a:avLst/>
          </a:prstGeom>
          <a:noFill/>
        </p:spPr>
        <p:txBody>
          <a:bodyPr wrap="none">
            <a:spAutoFit/>
          </a:bodyPr>
          <a:lstStyle/>
          <a:p>
            <a:pPr>
              <a:defRPr/>
            </a:pPr>
            <a:r>
              <a:rPr lang="es-ES" sz="1200" i="1" dirty="0">
                <a:solidFill>
                  <a:prstClr val="black"/>
                </a:solidFill>
                <a:latin typeface="Franklin Gothic Book"/>
                <a:cs typeface="Arial" pitchFamily="34" charset="0"/>
              </a:rPr>
              <a:t>UCYC – Planificación, Seguimiento y Control de Proyectos</a:t>
            </a:r>
          </a:p>
        </p:txBody>
      </p:sp>
    </p:spTree>
    <p:extLst>
      <p:ext uri="{BB962C8B-B14F-4D97-AF65-F5344CB8AC3E}">
        <p14:creationId xmlns:p14="http://schemas.microsoft.com/office/powerpoint/2010/main" val="2300492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ox(in)">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MX" altLang="es-MX" dirty="0" smtClean="0"/>
              <a:t> ¿Cuál es el ciclo de vida de un proyecto?</a:t>
            </a:r>
            <a:endParaRPr lang="es-ES" dirty="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357313"/>
            <a:ext cx="88868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323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500042"/>
            <a:ext cx="8686800" cy="838200"/>
          </a:xfrm>
        </p:spPr>
        <p:txBody>
          <a:bodyPr/>
          <a:lstStyle/>
          <a:p>
            <a:pPr>
              <a:defRPr/>
            </a:pPr>
            <a:r>
              <a:rPr lang="es-MX" altLang="es-MX" dirty="0" smtClean="0"/>
              <a:t> FASE DE PRE INVERSIÓN</a:t>
            </a:r>
            <a:endParaRPr lang="es-ES" dirty="0"/>
          </a:p>
        </p:txBody>
      </p:sp>
      <p:sp>
        <p:nvSpPr>
          <p:cNvPr id="4" name="3 CuadroTexto"/>
          <p:cNvSpPr txBox="1"/>
          <p:nvPr/>
        </p:nvSpPr>
        <p:spPr>
          <a:xfrm>
            <a:off x="571500" y="1285875"/>
            <a:ext cx="1147763" cy="461963"/>
          </a:xfrm>
          <a:prstGeom prst="rect">
            <a:avLst/>
          </a:prstGeom>
          <a:noFill/>
        </p:spPr>
        <p:txBody>
          <a:bodyPr wrap="none">
            <a:spAutoFit/>
          </a:bodyPr>
          <a:lstStyle/>
          <a:p>
            <a:pPr>
              <a:defRPr/>
            </a:pPr>
            <a:r>
              <a:rPr lang="es-ES" sz="2400" b="1" dirty="0">
                <a:solidFill>
                  <a:prstClr val="black"/>
                </a:solidFill>
                <a:latin typeface="Franklin Gothic Book"/>
                <a:cs typeface="Arial" pitchFamily="34" charset="0"/>
              </a:rPr>
              <a:t>ETAPAS</a:t>
            </a:r>
          </a:p>
        </p:txBody>
      </p:sp>
      <p:sp>
        <p:nvSpPr>
          <p:cNvPr id="5" name="4 Rectángulo"/>
          <p:cNvSpPr/>
          <p:nvPr/>
        </p:nvSpPr>
        <p:spPr>
          <a:xfrm>
            <a:off x="3286125" y="1571625"/>
            <a:ext cx="2071688"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prstClr val="white"/>
                </a:solidFill>
              </a:rPr>
              <a:t>IDEA</a:t>
            </a:r>
          </a:p>
        </p:txBody>
      </p:sp>
      <p:sp>
        <p:nvSpPr>
          <p:cNvPr id="6" name="5 Rectángulo"/>
          <p:cNvSpPr/>
          <p:nvPr/>
        </p:nvSpPr>
        <p:spPr>
          <a:xfrm>
            <a:off x="3286125" y="2428875"/>
            <a:ext cx="2071688"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prstClr val="white"/>
                </a:solidFill>
              </a:rPr>
              <a:t>PERFIL</a:t>
            </a:r>
          </a:p>
        </p:txBody>
      </p:sp>
      <p:sp>
        <p:nvSpPr>
          <p:cNvPr id="7" name="6 Rectángulo"/>
          <p:cNvSpPr/>
          <p:nvPr/>
        </p:nvSpPr>
        <p:spPr>
          <a:xfrm>
            <a:off x="3286125" y="3357563"/>
            <a:ext cx="2071688"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prstClr val="white"/>
                </a:solidFill>
              </a:rPr>
              <a:t>PREFACTIBILIDAD</a:t>
            </a:r>
          </a:p>
        </p:txBody>
      </p:sp>
      <p:sp>
        <p:nvSpPr>
          <p:cNvPr id="8" name="7 Rectángulo"/>
          <p:cNvSpPr/>
          <p:nvPr/>
        </p:nvSpPr>
        <p:spPr>
          <a:xfrm>
            <a:off x="3286125" y="4214813"/>
            <a:ext cx="2071688"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prstClr val="white"/>
                </a:solidFill>
              </a:rPr>
              <a:t>FACTIBILIDAD</a:t>
            </a:r>
          </a:p>
        </p:txBody>
      </p:sp>
      <p:sp>
        <p:nvSpPr>
          <p:cNvPr id="9" name="8 Flecha abajo"/>
          <p:cNvSpPr/>
          <p:nvPr/>
        </p:nvSpPr>
        <p:spPr>
          <a:xfrm>
            <a:off x="4143375" y="2071688"/>
            <a:ext cx="214313" cy="28575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10" name="9 Flecha abajo"/>
          <p:cNvSpPr/>
          <p:nvPr/>
        </p:nvSpPr>
        <p:spPr>
          <a:xfrm>
            <a:off x="4143375" y="2928938"/>
            <a:ext cx="214313" cy="28575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11" name="10 Flecha abajo"/>
          <p:cNvSpPr/>
          <p:nvPr/>
        </p:nvSpPr>
        <p:spPr>
          <a:xfrm>
            <a:off x="4143375" y="3857625"/>
            <a:ext cx="214313" cy="28575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12" name="11 Llamada rectangular"/>
          <p:cNvSpPr/>
          <p:nvPr/>
        </p:nvSpPr>
        <p:spPr>
          <a:xfrm>
            <a:off x="5500688" y="500063"/>
            <a:ext cx="2714625" cy="1143000"/>
          </a:xfrm>
          <a:prstGeom prst="wedge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dirty="0">
                <a:solidFill>
                  <a:srgbClr val="4E3B30"/>
                </a:solidFill>
              </a:rPr>
              <a:t>Corresponde a una primera aproximación al problema, necesidad u oportunidad y a su</a:t>
            </a:r>
          </a:p>
          <a:p>
            <a:pPr>
              <a:defRPr/>
            </a:pPr>
            <a:r>
              <a:rPr lang="es-ES" sz="1400" dirty="0">
                <a:solidFill>
                  <a:srgbClr val="4E3B30"/>
                </a:solidFill>
              </a:rPr>
              <a:t>resolución.</a:t>
            </a:r>
          </a:p>
        </p:txBody>
      </p:sp>
      <p:sp>
        <p:nvSpPr>
          <p:cNvPr id="13" name="12 Llamada rectangular"/>
          <p:cNvSpPr/>
          <p:nvPr/>
        </p:nvSpPr>
        <p:spPr>
          <a:xfrm>
            <a:off x="5500688" y="1857375"/>
            <a:ext cx="3143250" cy="1143000"/>
          </a:xfrm>
          <a:prstGeom prst="wedge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dirty="0">
                <a:solidFill>
                  <a:srgbClr val="4E3B30"/>
                </a:solidFill>
              </a:rPr>
              <a:t>Se realiza la preparación y evaluación de las posibles alternativas de solución, partiendo de información que proviene principalmente de fuentes de origen secundario.</a:t>
            </a:r>
          </a:p>
        </p:txBody>
      </p:sp>
      <p:sp>
        <p:nvSpPr>
          <p:cNvPr id="14" name="13 Llamada rectangular"/>
          <p:cNvSpPr/>
          <p:nvPr/>
        </p:nvSpPr>
        <p:spPr>
          <a:xfrm>
            <a:off x="71438" y="4500563"/>
            <a:ext cx="3143250" cy="1143000"/>
          </a:xfrm>
          <a:prstGeom prst="wedge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dirty="0">
                <a:solidFill>
                  <a:srgbClr val="4E3B30"/>
                </a:solidFill>
              </a:rPr>
              <a:t>En esta etapa se perfecciona y precisa la mejor alternativa identificada en la etapa de pre-factibilidad, sobre la base de información primaria recolectada</a:t>
            </a:r>
          </a:p>
          <a:p>
            <a:pPr>
              <a:defRPr/>
            </a:pPr>
            <a:r>
              <a:rPr lang="es-ES" sz="1400" dirty="0">
                <a:solidFill>
                  <a:srgbClr val="4E3B30"/>
                </a:solidFill>
              </a:rPr>
              <a:t>especialmente para este fin.</a:t>
            </a:r>
          </a:p>
        </p:txBody>
      </p:sp>
      <p:sp>
        <p:nvSpPr>
          <p:cNvPr id="15" name="14 Llamada rectangular"/>
          <p:cNvSpPr/>
          <p:nvPr/>
        </p:nvSpPr>
        <p:spPr>
          <a:xfrm>
            <a:off x="71438" y="3143250"/>
            <a:ext cx="3143250" cy="1143000"/>
          </a:xfrm>
          <a:prstGeom prst="wedge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dirty="0">
                <a:solidFill>
                  <a:srgbClr val="4E3B30"/>
                </a:solidFill>
              </a:rPr>
              <a:t>En esta etapa se realiza una Evaluación más completa y profunda de las alternativas identificadas en la etapa de perfil y de las posibles soluciones.</a:t>
            </a:r>
          </a:p>
        </p:txBody>
      </p:sp>
    </p:spTree>
    <p:extLst>
      <p:ext uri="{BB962C8B-B14F-4D97-AF65-F5344CB8AC3E}">
        <p14:creationId xmlns:p14="http://schemas.microsoft.com/office/powerpoint/2010/main" val="2353234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ox(in)">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500042"/>
            <a:ext cx="8686800" cy="838200"/>
          </a:xfrm>
        </p:spPr>
        <p:txBody>
          <a:bodyPr/>
          <a:lstStyle/>
          <a:p>
            <a:pPr>
              <a:defRPr/>
            </a:pPr>
            <a:r>
              <a:rPr lang="es-MX" altLang="es-MX" dirty="0" smtClean="0"/>
              <a:t> FASE DE INVERSIÓN</a:t>
            </a:r>
            <a:endParaRPr lang="es-ES" dirty="0"/>
          </a:p>
        </p:txBody>
      </p:sp>
      <p:sp>
        <p:nvSpPr>
          <p:cNvPr id="16" name="15 CuadroTexto"/>
          <p:cNvSpPr txBox="1"/>
          <p:nvPr/>
        </p:nvSpPr>
        <p:spPr>
          <a:xfrm>
            <a:off x="120650" y="1285875"/>
            <a:ext cx="8809038" cy="4032250"/>
          </a:xfrm>
          <a:prstGeom prst="rect">
            <a:avLst/>
          </a:prstGeom>
          <a:noFill/>
        </p:spPr>
        <p:txBody>
          <a:bodyPr>
            <a:spAutoFit/>
          </a:bodyPr>
          <a:lstStyle/>
          <a:p>
            <a:pPr>
              <a:defRPr/>
            </a:pPr>
            <a:r>
              <a:rPr lang="es-ES" altLang="es-MX" sz="3200" dirty="0">
                <a:solidFill>
                  <a:prstClr val="white"/>
                </a:solidFill>
                <a:latin typeface="Franklin Gothic Book"/>
                <a:cs typeface="Arial" pitchFamily="34" charset="0"/>
              </a:rPr>
              <a:t>Considera todas las acciones destinadas a materializar la solución formulada y evaluada como conveniente.</a:t>
            </a:r>
          </a:p>
          <a:p>
            <a:pPr>
              <a:defRPr/>
            </a:pPr>
            <a:r>
              <a:rPr lang="es-ES" altLang="es-MX" sz="3200" dirty="0">
                <a:solidFill>
                  <a:prstClr val="white"/>
                </a:solidFill>
                <a:latin typeface="Franklin Gothic Book"/>
                <a:cs typeface="Arial" pitchFamily="34" charset="0"/>
              </a:rPr>
              <a:t>Consta de dos etapas:</a:t>
            </a:r>
          </a:p>
          <a:p>
            <a:pPr>
              <a:defRPr/>
            </a:pPr>
            <a:r>
              <a:rPr lang="es-ES" altLang="es-MX" sz="3200" dirty="0">
                <a:solidFill>
                  <a:prstClr val="white"/>
                </a:solidFill>
                <a:latin typeface="Franklin Gothic Book"/>
                <a:cs typeface="Arial" pitchFamily="34" charset="0"/>
              </a:rPr>
              <a:t>–Diseño (de arquitectura, ingeniería y/o especialidades según corresponda) y presupuesto detallado de las obras.</a:t>
            </a:r>
          </a:p>
          <a:p>
            <a:pPr>
              <a:defRPr/>
            </a:pPr>
            <a:r>
              <a:rPr lang="es-ES" altLang="es-MX" sz="3200" dirty="0">
                <a:solidFill>
                  <a:prstClr val="white"/>
                </a:solidFill>
                <a:latin typeface="Franklin Gothic Book"/>
                <a:cs typeface="Arial" pitchFamily="34" charset="0"/>
              </a:rPr>
              <a:t>– Ejecución de obras</a:t>
            </a:r>
            <a:r>
              <a:rPr lang="es-ES" altLang="es-MX" sz="3200" dirty="0">
                <a:solidFill>
                  <a:prstClr val="black"/>
                </a:solidFill>
                <a:latin typeface="Franklin Gothic Book"/>
                <a:cs typeface="Arial" pitchFamily="34" charset="0"/>
              </a:rPr>
              <a:t>.</a:t>
            </a:r>
          </a:p>
        </p:txBody>
      </p:sp>
    </p:spTree>
    <p:extLst>
      <p:ext uri="{BB962C8B-B14F-4D97-AF65-F5344CB8AC3E}">
        <p14:creationId xmlns:p14="http://schemas.microsoft.com/office/powerpoint/2010/main" val="2515059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CuadroTexto"/>
          <p:cNvSpPr txBox="1">
            <a:spLocks noChangeArrowheads="1"/>
          </p:cNvSpPr>
          <p:nvPr/>
        </p:nvSpPr>
        <p:spPr bwMode="auto">
          <a:xfrm>
            <a:off x="1187450" y="69215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a:t>
            </a:r>
            <a:r>
              <a:rPr lang="es-MX" altLang="es-MX" sz="2400">
                <a:solidFill>
                  <a:prstClr val="white"/>
                </a:solidFill>
                <a:latin typeface="Arial" pitchFamily="34" charset="0"/>
                <a:cs typeface="Arial" pitchFamily="34" charset="0"/>
              </a:rPr>
              <a:t>¿Que entendemos por desarrollo?</a:t>
            </a:r>
          </a:p>
        </p:txBody>
      </p:sp>
      <p:sp>
        <p:nvSpPr>
          <p:cNvPr id="26627" name="2 Rectángulo"/>
          <p:cNvSpPr>
            <a:spLocks noChangeArrowheads="1"/>
          </p:cNvSpPr>
          <p:nvPr/>
        </p:nvSpPr>
        <p:spPr bwMode="auto">
          <a:xfrm>
            <a:off x="1308100" y="1916113"/>
            <a:ext cx="7224713"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2400" b="1">
                <a:solidFill>
                  <a:prstClr val="white"/>
                </a:solidFill>
                <a:latin typeface="Arial" pitchFamily="34" charset="0"/>
                <a:cs typeface="Arial" pitchFamily="34" charset="0"/>
              </a:rPr>
              <a:t>desarrollo.</a:t>
            </a:r>
            <a:endParaRPr lang="es-MX" altLang="es-MX" sz="2400">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2400" b="1">
                <a:solidFill>
                  <a:prstClr val="white"/>
                </a:solidFill>
                <a:latin typeface="Arial" pitchFamily="34" charset="0"/>
                <a:cs typeface="Arial" pitchFamily="34" charset="0"/>
              </a:rPr>
              <a:t>1. </a:t>
            </a:r>
            <a:r>
              <a:rPr lang="es-MX" altLang="es-MX" sz="2400">
                <a:solidFill>
                  <a:prstClr val="white"/>
                </a:solidFill>
                <a:latin typeface="Arial" pitchFamily="34" charset="0"/>
                <a:cs typeface="Arial" pitchFamily="34" charset="0"/>
              </a:rPr>
              <a:t>m. Acción y efecto de desarrollar o desarrollarse.</a:t>
            </a:r>
          </a:p>
          <a:p>
            <a:pPr eaLnBrk="1" fontAlgn="base" hangingPunct="1">
              <a:spcBef>
                <a:spcPct val="0"/>
              </a:spcBef>
              <a:spcAft>
                <a:spcPct val="0"/>
              </a:spcAft>
              <a:buClrTx/>
              <a:buSzTx/>
              <a:buFontTx/>
              <a:buNone/>
            </a:pPr>
            <a:r>
              <a:rPr lang="es-MX" altLang="es-MX" sz="2400" b="1">
                <a:solidFill>
                  <a:prstClr val="white"/>
                </a:solidFill>
                <a:latin typeface="Arial" pitchFamily="34" charset="0"/>
                <a:cs typeface="Arial" pitchFamily="34" charset="0"/>
              </a:rPr>
              <a:t>2. </a:t>
            </a:r>
            <a:r>
              <a:rPr lang="es-MX" altLang="es-MX" sz="2400">
                <a:solidFill>
                  <a:prstClr val="white"/>
                </a:solidFill>
                <a:latin typeface="Arial" pitchFamily="34" charset="0"/>
                <a:cs typeface="Arial" pitchFamily="34" charset="0"/>
              </a:rPr>
              <a:t>m. Combinación entre el plato y el piñón de la bicicleta, que determina la distancia que se avanza con cada pedalada.</a:t>
            </a:r>
          </a:p>
          <a:p>
            <a:pPr eaLnBrk="1" fontAlgn="base" hangingPunct="1">
              <a:spcBef>
                <a:spcPct val="0"/>
              </a:spcBef>
              <a:spcAft>
                <a:spcPct val="0"/>
              </a:spcAft>
              <a:buClrTx/>
              <a:buSzTx/>
              <a:buFontTx/>
              <a:buNone/>
            </a:pPr>
            <a:endParaRPr lang="es-MX" altLang="es-MX" sz="2400">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2400" b="1">
                <a:solidFill>
                  <a:srgbClr val="FFC000"/>
                </a:solidFill>
                <a:latin typeface="Arial" pitchFamily="34" charset="0"/>
                <a:cs typeface="Arial" pitchFamily="34" charset="0"/>
              </a:rPr>
              <a:t>3. </a:t>
            </a:r>
            <a:r>
              <a:rPr lang="es-MX" altLang="es-MX" sz="2400">
                <a:solidFill>
                  <a:srgbClr val="FFC000"/>
                </a:solidFill>
                <a:latin typeface="Arial" pitchFamily="34" charset="0"/>
                <a:cs typeface="Arial" pitchFamily="34" charset="0"/>
              </a:rPr>
              <a:t>m.</a:t>
            </a:r>
            <a:r>
              <a:rPr lang="es-MX" altLang="es-MX" sz="2400" i="1">
                <a:solidFill>
                  <a:srgbClr val="FFC000"/>
                </a:solidFill>
                <a:latin typeface="Arial" pitchFamily="34" charset="0"/>
                <a:cs typeface="Arial" pitchFamily="34" charset="0"/>
              </a:rPr>
              <a:t> Econ.</a:t>
            </a:r>
            <a:r>
              <a:rPr lang="es-MX" altLang="es-MX" sz="2400">
                <a:solidFill>
                  <a:srgbClr val="FFC000"/>
                </a:solidFill>
                <a:latin typeface="Arial" pitchFamily="34" charset="0"/>
                <a:cs typeface="Arial" pitchFamily="34" charset="0"/>
              </a:rPr>
              <a:t> Evolución progresiva de una economía hacia mejores niveles de vida</a:t>
            </a:r>
          </a:p>
          <a:p>
            <a:pPr eaLnBrk="1" fontAlgn="base" hangingPunct="1">
              <a:spcBef>
                <a:spcPct val="0"/>
              </a:spcBef>
              <a:spcAft>
                <a:spcPct val="0"/>
              </a:spcAft>
              <a:buClrTx/>
              <a:buSzTx/>
              <a:buFontTx/>
              <a:buNone/>
            </a:pPr>
            <a:endParaRPr lang="es-MX" altLang="es-MX" sz="2400">
              <a:solidFill>
                <a:srgbClr val="FFC000"/>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2400">
                <a:solidFill>
                  <a:prstClr val="white"/>
                </a:solidFill>
                <a:latin typeface="Arial" pitchFamily="34" charset="0"/>
                <a:cs typeface="Arial" pitchFamily="34" charset="0"/>
              </a:rPr>
              <a:t>¿SUSTENTABLE? </a:t>
            </a:r>
          </a:p>
          <a:p>
            <a:pPr eaLnBrk="1" fontAlgn="base" hangingPunct="1">
              <a:spcBef>
                <a:spcPct val="0"/>
              </a:spcBef>
              <a:spcAft>
                <a:spcPct val="0"/>
              </a:spcAft>
              <a:buClrTx/>
              <a:buSzTx/>
              <a:buFontTx/>
              <a:buNone/>
            </a:pPr>
            <a:endParaRPr lang="es-MX" altLang="es-MX" sz="2400">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2400">
                <a:solidFill>
                  <a:prstClr val="white"/>
                </a:solidFill>
                <a:latin typeface="Arial" pitchFamily="34" charset="0"/>
                <a:cs typeface="Arial" pitchFamily="34" charset="0"/>
              </a:rPr>
              <a:t>1. adj. Que se puede sustentar o defender con razones</a:t>
            </a:r>
          </a:p>
          <a:p>
            <a:pPr eaLnBrk="1" fontAlgn="base" hangingPunct="1">
              <a:spcBef>
                <a:spcPct val="0"/>
              </a:spcBef>
              <a:spcAft>
                <a:spcPct val="0"/>
              </a:spcAft>
              <a:buClrTx/>
              <a:buSzTx/>
              <a:buFontTx/>
              <a:buNone/>
            </a:pPr>
            <a:endParaRPr lang="es-MX" altLang="es-MX" sz="2400">
              <a:solidFill>
                <a:srgbClr val="FFC000"/>
              </a:solidFill>
              <a:latin typeface="Arial" pitchFamily="34" charset="0"/>
              <a:cs typeface="Arial" pitchFamily="34" charset="0"/>
            </a:endParaRPr>
          </a:p>
        </p:txBody>
      </p:sp>
      <p:sp>
        <p:nvSpPr>
          <p:cNvPr id="26628" name="3 Rectángulo"/>
          <p:cNvSpPr>
            <a:spLocks noChangeArrowheads="1"/>
          </p:cNvSpPr>
          <p:nvPr/>
        </p:nvSpPr>
        <p:spPr bwMode="auto">
          <a:xfrm>
            <a:off x="2827338" y="1268413"/>
            <a:ext cx="404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2000">
                <a:solidFill>
                  <a:srgbClr val="C00000"/>
                </a:solidFill>
                <a:latin typeface="Arial" pitchFamily="34" charset="0"/>
                <a:cs typeface="Arial" pitchFamily="34" charset="0"/>
              </a:rPr>
              <a:t>REAL  ACADEMIA  ESPAÑOLA</a:t>
            </a:r>
          </a:p>
        </p:txBody>
      </p:sp>
    </p:spTree>
    <p:extLst>
      <p:ext uri="{BB962C8B-B14F-4D97-AF65-F5344CB8AC3E}">
        <p14:creationId xmlns:p14="http://schemas.microsoft.com/office/powerpoint/2010/main" val="2284414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CuadroTexto"/>
          <p:cNvSpPr txBox="1">
            <a:spLocks noChangeArrowheads="1"/>
          </p:cNvSpPr>
          <p:nvPr/>
        </p:nvSpPr>
        <p:spPr bwMode="auto">
          <a:xfrm>
            <a:off x="2428875" y="1214438"/>
            <a:ext cx="347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DESARROLLO SUSTENTABLE</a:t>
            </a:r>
          </a:p>
        </p:txBody>
      </p:sp>
      <p:sp>
        <p:nvSpPr>
          <p:cNvPr id="27651" name="2 CuadroTexto"/>
          <p:cNvSpPr txBox="1">
            <a:spLocks noChangeArrowheads="1"/>
          </p:cNvSpPr>
          <p:nvPr/>
        </p:nvSpPr>
        <p:spPr bwMode="auto">
          <a:xfrm>
            <a:off x="1214438" y="2286000"/>
            <a:ext cx="5164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¿CUÁL ES EL ORIGEN DE ESTE CONCEPTO?</a:t>
            </a:r>
          </a:p>
        </p:txBody>
      </p:sp>
      <p:sp>
        <p:nvSpPr>
          <p:cNvPr id="4" name="3 CuadroTexto"/>
          <p:cNvSpPr txBox="1"/>
          <p:nvPr/>
        </p:nvSpPr>
        <p:spPr>
          <a:xfrm>
            <a:off x="1214438" y="3214688"/>
            <a:ext cx="7058025" cy="5354637"/>
          </a:xfrm>
          <a:prstGeom prst="rect">
            <a:avLst/>
          </a:prstGeom>
          <a:noFill/>
        </p:spPr>
        <p:txBody>
          <a:bodyPr wrap="none">
            <a:spAutoFit/>
          </a:bodyPr>
          <a:lstStyle/>
          <a:p>
            <a:pPr fontAlgn="base">
              <a:spcBef>
                <a:spcPct val="0"/>
              </a:spcBef>
              <a:spcAft>
                <a:spcPct val="0"/>
              </a:spcAft>
              <a:defRPr/>
            </a:pPr>
            <a:r>
              <a:rPr lang="es-MX" dirty="0">
                <a:solidFill>
                  <a:prstClr val="white"/>
                </a:solidFill>
                <a:latin typeface="Arial" charset="0"/>
                <a:cs typeface="Arial" charset="0"/>
              </a:rPr>
              <a:t>La Historia como sabemos se divide en cuatro grandes épocas:</a:t>
            </a:r>
          </a:p>
          <a:p>
            <a:pPr marL="342900" indent="-342900" fontAlgn="base">
              <a:spcBef>
                <a:spcPct val="0"/>
              </a:spcBef>
              <a:spcAft>
                <a:spcPct val="0"/>
              </a:spcAft>
              <a:buFont typeface="+mj-lt"/>
              <a:buAutoNum type="romanUcPeriod"/>
              <a:defRPr/>
            </a:pPr>
            <a:endParaRPr lang="es-MX" dirty="0">
              <a:solidFill>
                <a:prstClr val="white"/>
              </a:solidFill>
              <a:latin typeface="Arial" charset="0"/>
              <a:cs typeface="Arial" charset="0"/>
            </a:endParaRPr>
          </a:p>
          <a:p>
            <a:pPr marL="342900" indent="-342900" fontAlgn="base">
              <a:spcBef>
                <a:spcPct val="0"/>
              </a:spcBef>
              <a:spcAft>
                <a:spcPct val="0"/>
              </a:spcAft>
              <a:buFont typeface="+mj-lt"/>
              <a:buAutoNum type="romanUcPeriod"/>
              <a:defRPr/>
            </a:pPr>
            <a:r>
              <a:rPr lang="es-MX" dirty="0">
                <a:solidFill>
                  <a:prstClr val="white"/>
                </a:solidFill>
                <a:latin typeface="Arial" charset="0"/>
                <a:cs typeface="Arial" charset="0"/>
              </a:rPr>
              <a:t>Edad Antigua  (desde la Invención de la escritura hasta la caída</a:t>
            </a:r>
          </a:p>
          <a:p>
            <a:pPr marL="342900" indent="-342900" fontAlgn="base">
              <a:spcBef>
                <a:spcPct val="0"/>
              </a:spcBef>
              <a:spcAft>
                <a:spcPct val="0"/>
              </a:spcAft>
              <a:defRPr/>
            </a:pPr>
            <a:r>
              <a:rPr lang="es-MX" dirty="0">
                <a:solidFill>
                  <a:prstClr val="white"/>
                </a:solidFill>
                <a:latin typeface="Arial" charset="0"/>
                <a:cs typeface="Arial" charset="0"/>
              </a:rPr>
              <a:t>    del Imperio Romano de Occidente siglo  V.</a:t>
            </a:r>
          </a:p>
          <a:p>
            <a:pPr marL="342900" indent="-342900" fontAlgn="base">
              <a:spcBef>
                <a:spcPct val="0"/>
              </a:spcBef>
              <a:spcAft>
                <a:spcPct val="0"/>
              </a:spcAft>
              <a:defRPr/>
            </a:pPr>
            <a:endParaRPr lang="es-MX" dirty="0">
              <a:solidFill>
                <a:prstClr val="white"/>
              </a:solidFill>
              <a:latin typeface="Arial" charset="0"/>
              <a:cs typeface="Arial" charset="0"/>
            </a:endParaRPr>
          </a:p>
          <a:p>
            <a:pPr marL="342900" indent="-342900" fontAlgn="base">
              <a:spcBef>
                <a:spcPct val="0"/>
              </a:spcBef>
              <a:spcAft>
                <a:spcPct val="0"/>
              </a:spcAft>
              <a:defRPr/>
            </a:pPr>
            <a:r>
              <a:rPr lang="es-MX" dirty="0">
                <a:solidFill>
                  <a:prstClr val="white"/>
                </a:solidFill>
                <a:latin typeface="Arial" charset="0"/>
                <a:cs typeface="Arial" charset="0"/>
              </a:rPr>
              <a:t>II. Edad Media hasta la caída del Imperio Romano de Oriente, siglo</a:t>
            </a:r>
          </a:p>
          <a:p>
            <a:pPr marL="342900" indent="-342900" fontAlgn="base">
              <a:spcBef>
                <a:spcPct val="0"/>
              </a:spcBef>
              <a:spcAft>
                <a:spcPct val="0"/>
              </a:spcAft>
              <a:defRPr/>
            </a:pPr>
            <a:r>
              <a:rPr lang="es-MX" dirty="0">
                <a:solidFill>
                  <a:prstClr val="white"/>
                </a:solidFill>
                <a:latin typeface="Arial" charset="0"/>
                <a:cs typeface="Arial" charset="0"/>
              </a:rPr>
              <a:t>    XVI.</a:t>
            </a:r>
          </a:p>
          <a:p>
            <a:pPr marL="342900" indent="-342900" fontAlgn="base">
              <a:spcBef>
                <a:spcPct val="0"/>
              </a:spcBef>
              <a:spcAft>
                <a:spcPct val="0"/>
              </a:spcAft>
              <a:defRPr/>
            </a:pPr>
            <a:endParaRPr lang="es-MX" dirty="0">
              <a:solidFill>
                <a:prstClr val="white"/>
              </a:solidFill>
              <a:latin typeface="Arial" charset="0"/>
              <a:cs typeface="Arial" charset="0"/>
            </a:endParaRPr>
          </a:p>
          <a:p>
            <a:pPr marL="342900" indent="-342900" fontAlgn="base">
              <a:spcBef>
                <a:spcPct val="0"/>
              </a:spcBef>
              <a:spcAft>
                <a:spcPct val="0"/>
              </a:spcAft>
              <a:defRPr/>
            </a:pPr>
            <a:r>
              <a:rPr lang="es-MX" dirty="0">
                <a:solidFill>
                  <a:prstClr val="white"/>
                </a:solidFill>
                <a:latin typeface="Arial" charset="0"/>
                <a:cs typeface="Arial" charset="0"/>
              </a:rPr>
              <a:t>III. Edad  Moderna , hasta la revolución francesa  1789.</a:t>
            </a:r>
          </a:p>
          <a:p>
            <a:pPr marL="342900" indent="-342900" fontAlgn="base">
              <a:spcBef>
                <a:spcPct val="0"/>
              </a:spcBef>
              <a:spcAft>
                <a:spcPct val="0"/>
              </a:spcAft>
              <a:defRPr/>
            </a:pPr>
            <a:endParaRPr lang="es-MX" dirty="0">
              <a:solidFill>
                <a:prstClr val="white"/>
              </a:solidFill>
              <a:latin typeface="Arial" charset="0"/>
              <a:cs typeface="Arial" charset="0"/>
            </a:endParaRPr>
          </a:p>
          <a:p>
            <a:pPr marL="342900" indent="-342900" fontAlgn="base">
              <a:spcBef>
                <a:spcPct val="0"/>
              </a:spcBef>
              <a:spcAft>
                <a:spcPct val="0"/>
              </a:spcAft>
              <a:defRPr/>
            </a:pPr>
            <a:r>
              <a:rPr lang="es-MX" dirty="0">
                <a:solidFill>
                  <a:prstClr val="white"/>
                </a:solidFill>
                <a:latin typeface="Arial" charset="0"/>
                <a:cs typeface="Arial" charset="0"/>
              </a:rPr>
              <a:t>IV .Edad contemporánea (hasta el presente)</a:t>
            </a:r>
          </a:p>
          <a:p>
            <a:pPr marL="342900" indent="-342900" fontAlgn="base">
              <a:spcBef>
                <a:spcPct val="0"/>
              </a:spcBef>
              <a:spcAft>
                <a:spcPct val="0"/>
              </a:spcAft>
              <a:defRPr/>
            </a:pPr>
            <a:endParaRPr lang="es-MX" dirty="0">
              <a:solidFill>
                <a:prstClr val="white"/>
              </a:solidFill>
              <a:latin typeface="Arial" charset="0"/>
              <a:cs typeface="Arial" charset="0"/>
            </a:endParaRPr>
          </a:p>
          <a:p>
            <a:pPr marL="342900" indent="-342900" fontAlgn="base">
              <a:spcBef>
                <a:spcPct val="0"/>
              </a:spcBef>
              <a:spcAft>
                <a:spcPct val="0"/>
              </a:spcAft>
              <a:buFont typeface="+mj-lt"/>
              <a:buAutoNum type="romanUcPeriod"/>
              <a:defRPr/>
            </a:pPr>
            <a:endParaRPr lang="es-MX" dirty="0">
              <a:solidFill>
                <a:prstClr val="white"/>
              </a:solidFill>
              <a:latin typeface="Arial" charset="0"/>
              <a:cs typeface="Arial" charset="0"/>
            </a:endParaRPr>
          </a:p>
          <a:p>
            <a:pPr marL="342900" indent="-342900" fontAlgn="base">
              <a:spcBef>
                <a:spcPct val="0"/>
              </a:spcBef>
              <a:spcAft>
                <a:spcPct val="0"/>
              </a:spcAft>
              <a:defRPr/>
            </a:pPr>
            <a:endParaRPr lang="es-MX" dirty="0">
              <a:solidFill>
                <a:prstClr val="white"/>
              </a:solidFill>
              <a:latin typeface="Arial" charset="0"/>
              <a:cs typeface="Arial" charset="0"/>
            </a:endParaRPr>
          </a:p>
          <a:p>
            <a:pPr marL="342900" indent="-342900" fontAlgn="base">
              <a:spcBef>
                <a:spcPct val="0"/>
              </a:spcBef>
              <a:spcAft>
                <a:spcPct val="0"/>
              </a:spcAft>
              <a:defRPr/>
            </a:pPr>
            <a:endParaRPr lang="es-MX" dirty="0">
              <a:solidFill>
                <a:prstClr val="white"/>
              </a:solidFill>
              <a:latin typeface="Arial" charset="0"/>
              <a:cs typeface="Arial" charset="0"/>
            </a:endParaRPr>
          </a:p>
          <a:p>
            <a:pPr marL="342900" indent="-342900" fontAlgn="base">
              <a:spcBef>
                <a:spcPct val="0"/>
              </a:spcBef>
              <a:spcAft>
                <a:spcPct val="0"/>
              </a:spcAft>
              <a:buFont typeface="+mj-lt"/>
              <a:buAutoNum type="romanUcPeriod"/>
              <a:defRPr/>
            </a:pPr>
            <a:endParaRPr lang="es-MX" dirty="0">
              <a:solidFill>
                <a:prstClr val="white"/>
              </a:solidFill>
              <a:latin typeface="Arial" charset="0"/>
              <a:cs typeface="Arial" charset="0"/>
            </a:endParaRPr>
          </a:p>
          <a:p>
            <a:pPr marL="342900" indent="-342900" fontAlgn="base">
              <a:spcBef>
                <a:spcPct val="0"/>
              </a:spcBef>
              <a:spcAft>
                <a:spcPct val="0"/>
              </a:spcAft>
              <a:buFont typeface="+mj-lt"/>
              <a:buAutoNum type="romanUcPeriod"/>
              <a:defRPr/>
            </a:pPr>
            <a:endParaRPr lang="es-MX" dirty="0">
              <a:solidFill>
                <a:prstClr val="white"/>
              </a:solidFill>
              <a:latin typeface="Arial" charset="0"/>
              <a:cs typeface="Arial" charset="0"/>
            </a:endParaRPr>
          </a:p>
          <a:p>
            <a:pPr fontAlgn="base">
              <a:spcBef>
                <a:spcPct val="0"/>
              </a:spcBef>
              <a:spcAft>
                <a:spcPct val="0"/>
              </a:spcAft>
              <a:defRPr/>
            </a:pPr>
            <a:endParaRPr lang="es-MX" dirty="0">
              <a:solidFill>
                <a:prstClr val="white"/>
              </a:solidFill>
              <a:latin typeface="Arial" charset="0"/>
              <a:cs typeface="Arial" charset="0"/>
            </a:endParaRPr>
          </a:p>
          <a:p>
            <a:pPr fontAlgn="base">
              <a:spcBef>
                <a:spcPct val="0"/>
              </a:spcBef>
              <a:spcAft>
                <a:spcPct val="0"/>
              </a:spcAft>
              <a:defRPr/>
            </a:pPr>
            <a:r>
              <a:rPr lang="es-MX" dirty="0">
                <a:solidFill>
                  <a:prstClr val="white"/>
                </a:solidFill>
                <a:latin typeface="Arial" charset="0"/>
                <a:cs typeface="Arial" charset="0"/>
              </a:rPr>
              <a:t> </a:t>
            </a:r>
          </a:p>
        </p:txBody>
      </p:sp>
    </p:spTree>
    <p:extLst>
      <p:ext uri="{BB962C8B-B14F-4D97-AF65-F5344CB8AC3E}">
        <p14:creationId xmlns:p14="http://schemas.microsoft.com/office/powerpoint/2010/main" val="2898195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tareasresueltas.bligoo.com/media/users/19/975654/images/public/227146/etapas_de_la_historia.jpg?v=13329852723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92150"/>
            <a:ext cx="8208963"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192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altLang="es-MX" dirty="0" smtClean="0"/>
              <a:t>HISTORIA</a:t>
            </a:r>
            <a:endParaRPr lang="es-ES" dirty="0"/>
          </a:p>
        </p:txBody>
      </p:sp>
      <p:sp>
        <p:nvSpPr>
          <p:cNvPr id="29699" name="2 Marcador de contenido"/>
          <p:cNvSpPr>
            <a:spLocks noGrp="1"/>
          </p:cNvSpPr>
          <p:nvPr>
            <p:ph idx="1"/>
          </p:nvPr>
        </p:nvSpPr>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sp>
        <p:nvSpPr>
          <p:cNvPr id="5" name="4 Rectángulo"/>
          <p:cNvSpPr/>
          <p:nvPr/>
        </p:nvSpPr>
        <p:spPr>
          <a:xfrm>
            <a:off x="457200" y="1052736"/>
            <a:ext cx="8143932" cy="5509200"/>
          </a:xfrm>
          <a:prstGeom prst="rect">
            <a:avLst/>
          </a:prstGeom>
        </p:spPr>
        <p:txBody>
          <a:bodyPr>
            <a:spAutoFit/>
          </a:bodyPr>
          <a:lstStyle/>
          <a:p>
            <a:pPr>
              <a:defRPr/>
            </a:pPr>
            <a:r>
              <a:rPr lang="es-ES" altLang="es-MX" sz="2200" dirty="0">
                <a:solidFill>
                  <a:prstClr val="white"/>
                </a:solidFill>
                <a:latin typeface="Franklin Gothic Book"/>
                <a:cs typeface="Arial" pitchFamily="34" charset="0"/>
              </a:rPr>
              <a:t>Desde el siglo XVIII y principios del XIX, filósofos sociales y economistas, como Thomas </a:t>
            </a:r>
            <a:r>
              <a:rPr lang="es-ES" altLang="es-MX" sz="2200" dirty="0" err="1">
                <a:solidFill>
                  <a:prstClr val="white"/>
                </a:solidFill>
                <a:latin typeface="Franklin Gothic Book"/>
                <a:cs typeface="Arial" pitchFamily="34" charset="0"/>
              </a:rPr>
              <a:t>Malthus</a:t>
            </a:r>
            <a:r>
              <a:rPr lang="es-ES" altLang="es-MX" sz="2200" dirty="0">
                <a:solidFill>
                  <a:prstClr val="white"/>
                </a:solidFill>
                <a:latin typeface="Franklin Gothic Book"/>
                <a:cs typeface="Arial" pitchFamily="34" charset="0"/>
              </a:rPr>
              <a:t> y David </a:t>
            </a:r>
            <a:r>
              <a:rPr lang="es-ES" altLang="es-MX" sz="2200" dirty="0" err="1">
                <a:solidFill>
                  <a:prstClr val="white"/>
                </a:solidFill>
                <a:latin typeface="Franklin Gothic Book"/>
                <a:cs typeface="Arial" pitchFamily="34" charset="0"/>
              </a:rPr>
              <a:t>Ricardi</a:t>
            </a:r>
            <a:r>
              <a:rPr lang="es-ES" altLang="es-MX" sz="2200" dirty="0">
                <a:solidFill>
                  <a:prstClr val="white"/>
                </a:solidFill>
                <a:latin typeface="Franklin Gothic Book"/>
                <a:cs typeface="Arial" pitchFamily="34" charset="0"/>
              </a:rPr>
              <a:t>, comenzaron a preocuparse por las posibilidades del planeta Tierra para satisfacer las necesidades del ser humano ante un crecimiento poblacional que, excedería la capacidad del Planeta para producir bienes económicos.</a:t>
            </a:r>
          </a:p>
          <a:p>
            <a:pPr>
              <a:defRPr/>
            </a:pPr>
            <a:r>
              <a:rPr lang="es-ES" altLang="es-MX" sz="2200" dirty="0">
                <a:solidFill>
                  <a:prstClr val="white"/>
                </a:solidFill>
                <a:latin typeface="Franklin Gothic Book"/>
                <a:cs typeface="Arial" pitchFamily="34" charset="0"/>
              </a:rPr>
              <a:t>Sin embargo, sus pronósticos se vieron empañados tras el auge de la Revolución Industrial y la era del petróleo barato, No fue hasta el siglo XX cuando científicos, líderes de diferentes sectores y grupos comunitarios y ecológicos volvieron a recalcar el problema.</a:t>
            </a:r>
          </a:p>
          <a:p>
            <a:pPr>
              <a:defRPr/>
            </a:pPr>
            <a:r>
              <a:rPr lang="es-ES" altLang="es-MX" sz="2200" dirty="0">
                <a:solidFill>
                  <a:prstClr val="white"/>
                </a:solidFill>
                <a:latin typeface="Franklin Gothic Book"/>
                <a:cs typeface="Arial" pitchFamily="34" charset="0"/>
              </a:rPr>
              <a:t>No se preveía entonces los resultados indeseables del crecimiento económico que hoy son evidentes:</a:t>
            </a:r>
          </a:p>
          <a:p>
            <a:pPr>
              <a:defRPr/>
            </a:pPr>
            <a:r>
              <a:rPr lang="es-ES" altLang="es-MX" sz="2200" dirty="0">
                <a:solidFill>
                  <a:prstClr val="white"/>
                </a:solidFill>
                <a:latin typeface="Franklin Gothic Book"/>
                <a:cs typeface="Arial" pitchFamily="34" charset="0"/>
              </a:rPr>
              <a:t>• la acumulación de desechos</a:t>
            </a:r>
          </a:p>
          <a:p>
            <a:pPr>
              <a:defRPr/>
            </a:pPr>
            <a:r>
              <a:rPr lang="es-ES" altLang="es-MX" sz="2200" dirty="0">
                <a:solidFill>
                  <a:prstClr val="white"/>
                </a:solidFill>
                <a:latin typeface="Franklin Gothic Book"/>
                <a:cs typeface="Arial" pitchFamily="34" charset="0"/>
              </a:rPr>
              <a:t>• la contaminación del ambiente</a:t>
            </a:r>
          </a:p>
          <a:p>
            <a:pPr>
              <a:defRPr/>
            </a:pPr>
            <a:r>
              <a:rPr lang="es-ES" altLang="es-MX" sz="2200" dirty="0">
                <a:solidFill>
                  <a:prstClr val="white"/>
                </a:solidFill>
                <a:latin typeface="Franklin Gothic Book"/>
                <a:cs typeface="Arial" pitchFamily="34" charset="0"/>
              </a:rPr>
              <a:t>• la pérdida de biodiversidad</a:t>
            </a:r>
          </a:p>
          <a:p>
            <a:pPr>
              <a:defRPr/>
            </a:pPr>
            <a:r>
              <a:rPr lang="es-ES" altLang="es-MX" sz="2200" dirty="0">
                <a:solidFill>
                  <a:prstClr val="white"/>
                </a:solidFill>
                <a:latin typeface="Franklin Gothic Book"/>
                <a:cs typeface="Arial" pitchFamily="34" charset="0"/>
              </a:rPr>
              <a:t>• el agotamiento de los recursos naturales no renovables, etc</a:t>
            </a:r>
            <a:r>
              <a:rPr lang="es-ES" altLang="es-MX" sz="2200" dirty="0">
                <a:solidFill>
                  <a:prstClr val="black"/>
                </a:solidFill>
                <a:latin typeface="Franklin Gothic Book"/>
                <a:cs typeface="Arial" pitchFamily="34" charset="0"/>
              </a:rPr>
              <a:t>.</a:t>
            </a:r>
            <a:endParaRPr lang="es-MX" altLang="es-MX" sz="2200" cap="all" dirty="0">
              <a:solidFill>
                <a:srgbClr val="4E3B30"/>
              </a:solidFill>
              <a:effectLst>
                <a:reflection blurRad="12700" stA="48000" endA="300" endPos="55000" dir="5400000" sy="-90000" algn="bl" rotWithShape="0"/>
              </a:effectLst>
              <a:latin typeface="Franklin Gothic Medium"/>
              <a:cs typeface="Arial" pitchFamily="34" charset="0"/>
            </a:endParaRPr>
          </a:p>
        </p:txBody>
      </p:sp>
    </p:spTree>
    <p:extLst>
      <p:ext uri="{BB962C8B-B14F-4D97-AF65-F5344CB8AC3E}">
        <p14:creationId xmlns:p14="http://schemas.microsoft.com/office/powerpoint/2010/main" val="32019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ox(in)">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ox(in)">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ox(in)">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box(in)">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altLang="es-MX" dirty="0" smtClean="0"/>
              <a:t>HISTORIA</a:t>
            </a:r>
            <a:endParaRPr lang="es-ES" dirty="0"/>
          </a:p>
        </p:txBody>
      </p:sp>
      <p:sp>
        <p:nvSpPr>
          <p:cNvPr id="30723" name="2 Marcador de contenido"/>
          <p:cNvSpPr>
            <a:spLocks noGrp="1"/>
          </p:cNvSpPr>
          <p:nvPr>
            <p:ph idx="1"/>
          </p:nvPr>
        </p:nvSpPr>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sp>
        <p:nvSpPr>
          <p:cNvPr id="5" name="4 Rectángulo"/>
          <p:cNvSpPr/>
          <p:nvPr/>
        </p:nvSpPr>
        <p:spPr>
          <a:xfrm>
            <a:off x="214313" y="1214438"/>
            <a:ext cx="8715375" cy="5262562"/>
          </a:xfrm>
          <a:prstGeom prst="rect">
            <a:avLst/>
          </a:prstGeom>
        </p:spPr>
        <p:txBody>
          <a:bodyPr>
            <a:spAutoFit/>
          </a:bodyPr>
          <a:lstStyle/>
          <a:p>
            <a:pPr>
              <a:defRPr/>
            </a:pPr>
            <a:r>
              <a:rPr lang="es-ES" altLang="es-MX" sz="2200" dirty="0">
                <a:solidFill>
                  <a:prstClr val="white"/>
                </a:solidFill>
                <a:latin typeface="Franklin Gothic Book"/>
                <a:cs typeface="Arial" pitchFamily="34" charset="0"/>
              </a:rPr>
              <a:t>La Revolución Industrial fue un periodo histórico entre la segunda mitad del siglo XVIII y parte  del siglo XIX. Inglaterra primero, y el resto de Europa después, sufren grandes transformaciones tecnológicas, </a:t>
            </a:r>
          </a:p>
          <a:p>
            <a:pPr>
              <a:defRPr/>
            </a:pPr>
            <a:r>
              <a:rPr lang="es-ES" altLang="es-MX" sz="2200" dirty="0">
                <a:solidFill>
                  <a:prstClr val="white"/>
                </a:solidFill>
                <a:latin typeface="Franklin Gothic Book"/>
                <a:cs typeface="Arial" pitchFamily="34" charset="0"/>
              </a:rPr>
              <a:t>socioeconómicas, y culturales en la historia de la humanidad.</a:t>
            </a:r>
          </a:p>
          <a:p>
            <a:pPr>
              <a:defRPr/>
            </a:pPr>
            <a:r>
              <a:rPr lang="es-ES" altLang="es-MX" sz="2200" dirty="0">
                <a:solidFill>
                  <a:prstClr val="white"/>
                </a:solidFill>
                <a:latin typeface="Franklin Gothic Book"/>
                <a:cs typeface="Arial" pitchFamily="34" charset="0"/>
              </a:rPr>
              <a:t>La economía basada en el trabajo manual fue reemplazada por la industria y la manufactura:</a:t>
            </a:r>
          </a:p>
          <a:p>
            <a:pPr>
              <a:defRPr/>
            </a:pPr>
            <a:r>
              <a:rPr lang="es-ES" altLang="es-MX" dirty="0">
                <a:solidFill>
                  <a:prstClr val="white"/>
                </a:solidFill>
                <a:latin typeface="Franklin Gothic Book"/>
                <a:cs typeface="Arial" pitchFamily="34" charset="0"/>
              </a:rPr>
              <a:t>•La mecanización de las industrias textiles, del hierro y de la agricultura</a:t>
            </a:r>
          </a:p>
          <a:p>
            <a:pPr>
              <a:defRPr/>
            </a:pPr>
            <a:r>
              <a:rPr lang="es-ES" altLang="es-MX" dirty="0">
                <a:solidFill>
                  <a:prstClr val="white"/>
                </a:solidFill>
                <a:latin typeface="Franklin Gothic Book"/>
                <a:cs typeface="Arial" pitchFamily="34" charset="0"/>
              </a:rPr>
              <a:t>• La expansión del comercio por mejores rutas de transportes y el ferrocarril</a:t>
            </a:r>
          </a:p>
          <a:p>
            <a:pPr>
              <a:defRPr/>
            </a:pPr>
            <a:r>
              <a:rPr lang="es-ES" altLang="es-MX" dirty="0">
                <a:solidFill>
                  <a:prstClr val="white"/>
                </a:solidFill>
                <a:latin typeface="Franklin Gothic Book"/>
                <a:cs typeface="Arial" pitchFamily="34" charset="0"/>
              </a:rPr>
              <a:t>• Las innovaciones tecnológicas de la máquina de vapor</a:t>
            </a:r>
          </a:p>
          <a:p>
            <a:pPr>
              <a:defRPr/>
            </a:pPr>
            <a:r>
              <a:rPr lang="es-ES" altLang="es-MX" dirty="0">
                <a:solidFill>
                  <a:prstClr val="white"/>
                </a:solidFill>
                <a:latin typeface="Franklin Gothic Book"/>
                <a:cs typeface="Arial" pitchFamily="34" charset="0"/>
              </a:rPr>
              <a:t>• El aumento de la capacidad productiva gracias a las nuevas maquinarias</a:t>
            </a:r>
          </a:p>
          <a:p>
            <a:pPr>
              <a:defRPr/>
            </a:pPr>
            <a:r>
              <a:rPr lang="es-ES" altLang="es-MX" sz="2200" dirty="0">
                <a:solidFill>
                  <a:prstClr val="white"/>
                </a:solidFill>
                <a:latin typeface="Franklin Gothic Book"/>
                <a:cs typeface="Arial" pitchFamily="34" charset="0"/>
              </a:rPr>
              <a:t>La Revolución Industrial aumentó la explotación y producción de productos, y redujo el tiempo para fabricarlos. Se paso a la producción en serie (líneas de ensamblaje). Tareas complejas se simplificaron en varias operaciones simples que podían realizarse sin necesidad de mano de obra cualificada. Esto bajó los costos de producción y elevó la cantidad de unidades producidas al mismo costo fijo.</a:t>
            </a:r>
          </a:p>
        </p:txBody>
      </p:sp>
    </p:spTree>
    <p:extLst>
      <p:ext uri="{BB962C8B-B14F-4D97-AF65-F5344CB8AC3E}">
        <p14:creationId xmlns:p14="http://schemas.microsoft.com/office/powerpoint/2010/main" val="3540625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Erick Orrego\Escritorio\UAC\PTT 2013\m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567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000125"/>
            <a:ext cx="9096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Elipse"/>
          <p:cNvSpPr/>
          <p:nvPr/>
        </p:nvSpPr>
        <p:spPr>
          <a:xfrm>
            <a:off x="714375" y="2500313"/>
            <a:ext cx="8429625" cy="92868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0500"/>
            <a:ext cx="9144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Elipse"/>
          <p:cNvSpPr/>
          <p:nvPr/>
        </p:nvSpPr>
        <p:spPr>
          <a:xfrm>
            <a:off x="785813" y="5214938"/>
            <a:ext cx="8429625" cy="8572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Tree>
    <p:extLst>
      <p:ext uri="{BB962C8B-B14F-4D97-AF65-F5344CB8AC3E}">
        <p14:creationId xmlns:p14="http://schemas.microsoft.com/office/powerpoint/2010/main" val="2955328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altLang="es-MX" dirty="0" smtClean="0"/>
              <a:t>HISTORIA</a:t>
            </a:r>
            <a:endParaRPr lang="es-ES" dirty="0"/>
          </a:p>
        </p:txBody>
      </p:sp>
      <p:sp>
        <p:nvSpPr>
          <p:cNvPr id="31747" name="2 Marcador de contenido"/>
          <p:cNvSpPr>
            <a:spLocks noGrp="1"/>
          </p:cNvSpPr>
          <p:nvPr>
            <p:ph idx="1"/>
          </p:nvPr>
        </p:nvSpPr>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sp>
        <p:nvSpPr>
          <p:cNvPr id="5" name="4 Rectángulo"/>
          <p:cNvSpPr/>
          <p:nvPr/>
        </p:nvSpPr>
        <p:spPr>
          <a:xfrm>
            <a:off x="214313" y="1214438"/>
            <a:ext cx="8715375" cy="1784350"/>
          </a:xfrm>
          <a:prstGeom prst="rect">
            <a:avLst/>
          </a:prstGeom>
        </p:spPr>
        <p:txBody>
          <a:bodyPr>
            <a:spAutoFit/>
          </a:bodyPr>
          <a:lstStyle/>
          <a:p>
            <a:pPr>
              <a:defRPr/>
            </a:pPr>
            <a:r>
              <a:rPr lang="es-ES" altLang="es-MX" sz="2200" b="1" dirty="0">
                <a:solidFill>
                  <a:prstClr val="white"/>
                </a:solidFill>
                <a:latin typeface="Franklin Gothic Book"/>
                <a:cs typeface="Arial" pitchFamily="34" charset="0"/>
              </a:rPr>
              <a:t>Muy importante</a:t>
            </a:r>
            <a:r>
              <a:rPr lang="es-ES" altLang="es-MX" sz="2200" dirty="0">
                <a:solidFill>
                  <a:prstClr val="white"/>
                </a:solidFill>
                <a:latin typeface="Franklin Gothic Book"/>
                <a:cs typeface="Arial" pitchFamily="34" charset="0"/>
              </a:rPr>
              <a:t>, hubo una migración del campo a la ciudad al disminuir las labores agrícolas mientras crecía la demanda de trabajo y mano de obra en las ciudades por las industrias. Como resultado, comienzan a crecer las áreas urbanas rápidamente, sin control y con graves problemas ambientales y sociales.</a:t>
            </a:r>
          </a:p>
        </p:txBody>
      </p:sp>
    </p:spTree>
    <p:extLst>
      <p:ext uri="{BB962C8B-B14F-4D97-AF65-F5344CB8AC3E}">
        <p14:creationId xmlns:p14="http://schemas.microsoft.com/office/powerpoint/2010/main" val="1132031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CuadroTexto"/>
          <p:cNvSpPr txBox="1">
            <a:spLocks noChangeArrowheads="1"/>
          </p:cNvSpPr>
          <p:nvPr/>
        </p:nvSpPr>
        <p:spPr bwMode="auto">
          <a:xfrm>
            <a:off x="1000125" y="1143000"/>
            <a:ext cx="74295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2400">
                <a:solidFill>
                  <a:prstClr val="white"/>
                </a:solidFill>
                <a:latin typeface="Arial" pitchFamily="34" charset="0"/>
                <a:cs typeface="Arial" pitchFamily="34" charset="0"/>
              </a:rPr>
              <a:t>A fines de la Edad Moderna las fuentes de energía  continuaban siendo las mismas que el hombre había utilizado desde el principio de la historia. Los ríos , el viento y los animales (incluido el propio hombre) eran los únicos “motores” existentes.</a:t>
            </a:r>
          </a:p>
          <a:p>
            <a:pPr eaLnBrk="1" fontAlgn="base" hangingPunct="1">
              <a:spcBef>
                <a:spcPct val="0"/>
              </a:spcBef>
              <a:spcAft>
                <a:spcPct val="0"/>
              </a:spcAft>
              <a:buClrTx/>
              <a:buSzTx/>
              <a:buFontTx/>
              <a:buNone/>
            </a:pPr>
            <a:endParaRPr lang="es-MX" altLang="es-MX" sz="2400">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endParaRPr lang="es-MX" altLang="es-MX" sz="2400">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2400">
                <a:solidFill>
                  <a:prstClr val="white"/>
                </a:solidFill>
                <a:latin typeface="Arial" pitchFamily="34" charset="0"/>
                <a:cs typeface="Arial" pitchFamily="34" charset="0"/>
              </a:rPr>
              <a:t>En 1768 , el escocés James Watt(1736-1819), fabricó la primera máquina a vapor ,capaz de producir un servicio realmente útil en muchos nuevos  aspectos.</a:t>
            </a:r>
          </a:p>
          <a:p>
            <a:pPr eaLnBrk="1" fontAlgn="base" hangingPunct="1">
              <a:spcBef>
                <a:spcPct val="0"/>
              </a:spcBef>
              <a:spcAft>
                <a:spcPct val="0"/>
              </a:spcAft>
              <a:buClrTx/>
              <a:buSzTx/>
              <a:buFontTx/>
              <a:buNone/>
            </a:pPr>
            <a:endParaRPr lang="es-MX" altLang="es-MX" sz="2400">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2400">
                <a:solidFill>
                  <a:prstClr val="white"/>
                </a:solidFill>
                <a:latin typeface="Arial" pitchFamily="34" charset="0"/>
                <a:cs typeface="Arial" pitchFamily="34" charset="0"/>
              </a:rPr>
              <a:t>A partir de entonces  el hombre ya no dependió , del viento o de los animales.</a:t>
            </a:r>
          </a:p>
        </p:txBody>
      </p:sp>
    </p:spTree>
    <p:extLst>
      <p:ext uri="{BB962C8B-B14F-4D97-AF65-F5344CB8AC3E}">
        <p14:creationId xmlns:p14="http://schemas.microsoft.com/office/powerpoint/2010/main" val="2621992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arjeta"/>
          <p:cNvSpPr/>
          <p:nvPr/>
        </p:nvSpPr>
        <p:spPr>
          <a:xfrm>
            <a:off x="2953544" y="3271838"/>
            <a:ext cx="2643188" cy="1042987"/>
          </a:xfrm>
          <a:prstGeom prst="flowChartPunchedCar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MX">
              <a:solidFill>
                <a:prstClr val="white"/>
              </a:solidFill>
            </a:endParaRPr>
          </a:p>
        </p:txBody>
      </p:sp>
      <p:sp>
        <p:nvSpPr>
          <p:cNvPr id="7" name="6 Rectángulo"/>
          <p:cNvSpPr/>
          <p:nvPr/>
        </p:nvSpPr>
        <p:spPr>
          <a:xfrm>
            <a:off x="4214813" y="2500313"/>
            <a:ext cx="214312" cy="7715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MX">
              <a:solidFill>
                <a:prstClr val="white"/>
              </a:solidFill>
            </a:endParaRPr>
          </a:p>
        </p:txBody>
      </p:sp>
      <p:sp>
        <p:nvSpPr>
          <p:cNvPr id="8" name="7 Llamada de nube"/>
          <p:cNvSpPr/>
          <p:nvPr/>
        </p:nvSpPr>
        <p:spPr>
          <a:xfrm>
            <a:off x="4143375" y="1571625"/>
            <a:ext cx="914400" cy="755650"/>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MX">
              <a:solidFill>
                <a:prstClr val="white"/>
              </a:solidFill>
            </a:endParaRPr>
          </a:p>
        </p:txBody>
      </p:sp>
      <p:sp>
        <p:nvSpPr>
          <p:cNvPr id="9" name="8 Llamada de nube"/>
          <p:cNvSpPr/>
          <p:nvPr/>
        </p:nvSpPr>
        <p:spPr>
          <a:xfrm>
            <a:off x="4929188" y="1214438"/>
            <a:ext cx="914400" cy="612775"/>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MX">
              <a:solidFill>
                <a:prstClr val="white"/>
              </a:solidFill>
            </a:endParaRPr>
          </a:p>
        </p:txBody>
      </p:sp>
      <p:sp>
        <p:nvSpPr>
          <p:cNvPr id="10" name="9 Flecha a la derecha con muesca"/>
          <p:cNvSpPr/>
          <p:nvPr/>
        </p:nvSpPr>
        <p:spPr>
          <a:xfrm>
            <a:off x="1785938" y="4071938"/>
            <a:ext cx="906462" cy="28575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MX">
              <a:solidFill>
                <a:prstClr val="white"/>
              </a:solidFill>
            </a:endParaRPr>
          </a:p>
        </p:txBody>
      </p:sp>
      <p:sp>
        <p:nvSpPr>
          <p:cNvPr id="11" name="10 Cerrar llave"/>
          <p:cNvSpPr/>
          <p:nvPr/>
        </p:nvSpPr>
        <p:spPr>
          <a:xfrm>
            <a:off x="2928938" y="3500438"/>
            <a:ext cx="155575" cy="914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s-MX">
              <a:solidFill>
                <a:prstClr val="white"/>
              </a:solidFill>
            </a:endParaRPr>
          </a:p>
        </p:txBody>
      </p:sp>
      <p:sp>
        <p:nvSpPr>
          <p:cNvPr id="13" name="12 Cerrar llave"/>
          <p:cNvSpPr/>
          <p:nvPr/>
        </p:nvSpPr>
        <p:spPr>
          <a:xfrm>
            <a:off x="2571750" y="3286125"/>
            <a:ext cx="441325" cy="9144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s-MX">
              <a:solidFill>
                <a:prstClr val="white"/>
              </a:solidFill>
            </a:endParaRPr>
          </a:p>
        </p:txBody>
      </p:sp>
      <p:sp>
        <p:nvSpPr>
          <p:cNvPr id="14" name="13 Cerrar llave"/>
          <p:cNvSpPr/>
          <p:nvPr/>
        </p:nvSpPr>
        <p:spPr>
          <a:xfrm>
            <a:off x="2786063" y="3071813"/>
            <a:ext cx="227012" cy="12715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s-MX">
              <a:solidFill>
                <a:prstClr val="white"/>
              </a:solidFill>
            </a:endParaRPr>
          </a:p>
        </p:txBody>
      </p:sp>
      <p:sp>
        <p:nvSpPr>
          <p:cNvPr id="16" name="15 Flecha a la derecha con muesca"/>
          <p:cNvSpPr/>
          <p:nvPr/>
        </p:nvSpPr>
        <p:spPr>
          <a:xfrm>
            <a:off x="1785938" y="3679032"/>
            <a:ext cx="906462" cy="28575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MX">
              <a:solidFill>
                <a:prstClr val="white"/>
              </a:solidFill>
            </a:endParaRPr>
          </a:p>
        </p:txBody>
      </p:sp>
      <p:sp>
        <p:nvSpPr>
          <p:cNvPr id="17" name="16 Flecha a la derecha con muesca"/>
          <p:cNvSpPr/>
          <p:nvPr/>
        </p:nvSpPr>
        <p:spPr>
          <a:xfrm>
            <a:off x="1763713" y="3214687"/>
            <a:ext cx="928687" cy="28575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MX">
              <a:solidFill>
                <a:prstClr val="white"/>
              </a:solidFill>
            </a:endParaRPr>
          </a:p>
        </p:txBody>
      </p:sp>
      <p:sp>
        <p:nvSpPr>
          <p:cNvPr id="33804" name="17 CuadroTexto"/>
          <p:cNvSpPr txBox="1">
            <a:spLocks noChangeArrowheads="1"/>
          </p:cNvSpPr>
          <p:nvPr/>
        </p:nvSpPr>
        <p:spPr bwMode="auto">
          <a:xfrm>
            <a:off x="0" y="3186670"/>
            <a:ext cx="19288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dirty="0">
                <a:solidFill>
                  <a:prstClr val="black"/>
                </a:solidFill>
                <a:latin typeface="Arial" pitchFamily="34" charset="0"/>
                <a:cs typeface="Arial" pitchFamily="34" charset="0"/>
              </a:rPr>
              <a:t>Materias Primas</a:t>
            </a:r>
          </a:p>
          <a:p>
            <a:pPr eaLnBrk="1" fontAlgn="base" hangingPunct="1">
              <a:spcBef>
                <a:spcPct val="0"/>
              </a:spcBef>
              <a:spcAft>
                <a:spcPct val="0"/>
              </a:spcAft>
              <a:buClrTx/>
              <a:buSzTx/>
              <a:buFontTx/>
              <a:buNone/>
            </a:pPr>
            <a:endParaRPr lang="es-MX" altLang="es-MX" sz="1800" dirty="0">
              <a:solidFill>
                <a:prstClr val="black"/>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1800" dirty="0">
                <a:solidFill>
                  <a:prstClr val="black"/>
                </a:solidFill>
                <a:latin typeface="Arial" pitchFamily="34" charset="0"/>
                <a:cs typeface="Arial" pitchFamily="34" charset="0"/>
              </a:rPr>
              <a:t>Energía</a:t>
            </a:r>
          </a:p>
          <a:p>
            <a:pPr eaLnBrk="1" fontAlgn="base" hangingPunct="1">
              <a:spcBef>
                <a:spcPct val="0"/>
              </a:spcBef>
              <a:spcAft>
                <a:spcPct val="0"/>
              </a:spcAft>
              <a:buClrTx/>
              <a:buSzTx/>
              <a:buFontTx/>
              <a:buNone/>
            </a:pPr>
            <a:endParaRPr lang="es-MX" altLang="es-MX" sz="1800" dirty="0">
              <a:solidFill>
                <a:prstClr val="black"/>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1800" dirty="0">
                <a:solidFill>
                  <a:prstClr val="black"/>
                </a:solidFill>
                <a:latin typeface="Arial" pitchFamily="34" charset="0"/>
                <a:cs typeface="Arial" pitchFamily="34" charset="0"/>
              </a:rPr>
              <a:t>Agua</a:t>
            </a:r>
          </a:p>
        </p:txBody>
      </p:sp>
      <p:sp>
        <p:nvSpPr>
          <p:cNvPr id="33805" name="18 CuadroTexto"/>
          <p:cNvSpPr txBox="1">
            <a:spLocks noChangeArrowheads="1"/>
          </p:cNvSpPr>
          <p:nvPr/>
        </p:nvSpPr>
        <p:spPr bwMode="auto">
          <a:xfrm>
            <a:off x="6698356" y="3556319"/>
            <a:ext cx="21489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dirty="0" smtClean="0">
                <a:solidFill>
                  <a:prstClr val="black"/>
                </a:solidFill>
                <a:latin typeface="Arial" pitchFamily="34" charset="0"/>
                <a:cs typeface="Arial" pitchFamily="34" charset="0"/>
              </a:rPr>
              <a:t>PRODUCTO = $$$</a:t>
            </a:r>
            <a:endParaRPr lang="es-MX" altLang="es-MX" sz="1800" dirty="0">
              <a:solidFill>
                <a:prstClr val="black"/>
              </a:solidFill>
              <a:latin typeface="Arial" pitchFamily="34" charset="0"/>
              <a:cs typeface="Arial" pitchFamily="34" charset="0"/>
            </a:endParaRPr>
          </a:p>
        </p:txBody>
      </p:sp>
      <p:sp>
        <p:nvSpPr>
          <p:cNvPr id="21" name="20 Flecha a la derecha con muesca"/>
          <p:cNvSpPr/>
          <p:nvPr/>
        </p:nvSpPr>
        <p:spPr>
          <a:xfrm>
            <a:off x="5684980" y="3581140"/>
            <a:ext cx="977900" cy="41275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MX">
              <a:solidFill>
                <a:prstClr val="white"/>
              </a:solidFill>
            </a:endParaRPr>
          </a:p>
        </p:txBody>
      </p:sp>
      <p:cxnSp>
        <p:nvCxnSpPr>
          <p:cNvPr id="24" name="23 Conector recto de flecha"/>
          <p:cNvCxnSpPr/>
          <p:nvPr/>
        </p:nvCxnSpPr>
        <p:spPr>
          <a:xfrm flipV="1">
            <a:off x="6000750" y="1428750"/>
            <a:ext cx="928688"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808" name="26 CuadroTexto"/>
          <p:cNvSpPr txBox="1">
            <a:spLocks noChangeArrowheads="1"/>
          </p:cNvSpPr>
          <p:nvPr/>
        </p:nvSpPr>
        <p:spPr bwMode="auto">
          <a:xfrm>
            <a:off x="7072313" y="121443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dirty="0">
                <a:solidFill>
                  <a:prstClr val="black"/>
                </a:solidFill>
                <a:latin typeface="Arial" pitchFamily="34" charset="0"/>
                <a:cs typeface="Arial" pitchFamily="34" charset="0"/>
              </a:rPr>
              <a:t>emisiones</a:t>
            </a:r>
          </a:p>
        </p:txBody>
      </p:sp>
      <p:cxnSp>
        <p:nvCxnSpPr>
          <p:cNvPr id="29" name="28 Conector recto de flecha"/>
          <p:cNvCxnSpPr/>
          <p:nvPr/>
        </p:nvCxnSpPr>
        <p:spPr>
          <a:xfrm>
            <a:off x="4357688" y="4143375"/>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810" name="29 CuadroTexto"/>
          <p:cNvSpPr txBox="1">
            <a:spLocks noChangeArrowheads="1"/>
          </p:cNvSpPr>
          <p:nvPr/>
        </p:nvSpPr>
        <p:spPr bwMode="auto">
          <a:xfrm>
            <a:off x="5357813" y="5072063"/>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Residuos</a:t>
            </a:r>
          </a:p>
        </p:txBody>
      </p:sp>
      <p:sp>
        <p:nvSpPr>
          <p:cNvPr id="31" name="30 Abrir llave"/>
          <p:cNvSpPr/>
          <p:nvPr/>
        </p:nvSpPr>
        <p:spPr>
          <a:xfrm>
            <a:off x="6429375" y="4857750"/>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s-MX">
              <a:solidFill>
                <a:prstClr val="white"/>
              </a:solidFill>
            </a:endParaRPr>
          </a:p>
        </p:txBody>
      </p:sp>
      <p:sp>
        <p:nvSpPr>
          <p:cNvPr id="33812" name="33 CuadroTexto"/>
          <p:cNvSpPr txBox="1">
            <a:spLocks noChangeArrowheads="1"/>
          </p:cNvSpPr>
          <p:nvPr/>
        </p:nvSpPr>
        <p:spPr bwMode="auto">
          <a:xfrm>
            <a:off x="6786563" y="4714875"/>
            <a:ext cx="1057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dirty="0">
                <a:solidFill>
                  <a:prstClr val="black"/>
                </a:solidFill>
                <a:latin typeface="Arial" pitchFamily="34" charset="0"/>
                <a:cs typeface="Arial" pitchFamily="34" charset="0"/>
              </a:rPr>
              <a:t>Líquidos</a:t>
            </a:r>
          </a:p>
          <a:p>
            <a:pPr eaLnBrk="1" fontAlgn="base" hangingPunct="1">
              <a:spcBef>
                <a:spcPct val="0"/>
              </a:spcBef>
              <a:spcAft>
                <a:spcPct val="0"/>
              </a:spcAft>
              <a:buClrTx/>
              <a:buSzTx/>
              <a:buFontTx/>
              <a:buNone/>
            </a:pPr>
            <a:endParaRPr lang="es-MX" altLang="es-MX" sz="1800" dirty="0">
              <a:solidFill>
                <a:prstClr val="black"/>
              </a:solidFill>
              <a:latin typeface="Arial" pitchFamily="34" charset="0"/>
              <a:cs typeface="Arial" pitchFamily="34" charset="0"/>
            </a:endParaRPr>
          </a:p>
          <a:p>
            <a:pPr eaLnBrk="1" fontAlgn="base" hangingPunct="1">
              <a:spcBef>
                <a:spcPct val="0"/>
              </a:spcBef>
              <a:spcAft>
                <a:spcPct val="0"/>
              </a:spcAft>
              <a:buClrTx/>
              <a:buSzTx/>
              <a:buFontTx/>
              <a:buNone/>
            </a:pPr>
            <a:endParaRPr lang="es-MX" altLang="es-MX" sz="1800" dirty="0">
              <a:solidFill>
                <a:prstClr val="black"/>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1800" dirty="0">
                <a:solidFill>
                  <a:prstClr val="black"/>
                </a:solidFill>
                <a:latin typeface="Arial" pitchFamily="34" charset="0"/>
                <a:cs typeface="Arial" pitchFamily="34" charset="0"/>
              </a:rPr>
              <a:t>Sólidos</a:t>
            </a:r>
          </a:p>
        </p:txBody>
      </p:sp>
      <p:sp>
        <p:nvSpPr>
          <p:cNvPr id="33813" name="34 CuadroTexto"/>
          <p:cNvSpPr txBox="1">
            <a:spLocks noChangeArrowheads="1"/>
          </p:cNvSpPr>
          <p:nvPr/>
        </p:nvSpPr>
        <p:spPr bwMode="auto">
          <a:xfrm>
            <a:off x="2571750" y="642938"/>
            <a:ext cx="4286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REVOLUCIÓN INDUSTRIAL</a:t>
            </a:r>
          </a:p>
        </p:txBody>
      </p:sp>
      <p:sp>
        <p:nvSpPr>
          <p:cNvPr id="33814" name="35 CuadroTexto"/>
          <p:cNvSpPr txBox="1">
            <a:spLocks noChangeArrowheads="1"/>
          </p:cNvSpPr>
          <p:nvPr/>
        </p:nvSpPr>
        <p:spPr bwMode="auto">
          <a:xfrm>
            <a:off x="8501063" y="3357563"/>
            <a:ext cx="412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4400">
                <a:solidFill>
                  <a:prstClr val="white"/>
                </a:solidFill>
                <a:latin typeface="Arial" pitchFamily="34" charset="0"/>
                <a:cs typeface="Arial" pitchFamily="34" charset="0"/>
              </a:rPr>
              <a:t>$</a:t>
            </a:r>
          </a:p>
        </p:txBody>
      </p:sp>
    </p:spTree>
    <p:extLst>
      <p:ext uri="{BB962C8B-B14F-4D97-AF65-F5344CB8AC3E}">
        <p14:creationId xmlns:p14="http://schemas.microsoft.com/office/powerpoint/2010/main" val="2623469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altLang="es-MX" dirty="0" smtClean="0"/>
              <a:t>HISTORIA</a:t>
            </a:r>
            <a:endParaRPr lang="es-ES" dirty="0"/>
          </a:p>
        </p:txBody>
      </p:sp>
      <p:sp>
        <p:nvSpPr>
          <p:cNvPr id="34819" name="2 Marcador de contenido"/>
          <p:cNvSpPr>
            <a:spLocks noGrp="1"/>
          </p:cNvSpPr>
          <p:nvPr>
            <p:ph idx="1"/>
          </p:nvPr>
        </p:nvSpPr>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214438"/>
            <a:ext cx="857567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388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MX" dirty="0" smtClean="0"/>
              <a:t>Algunos Hitos Históricos</a:t>
            </a:r>
            <a:endParaRPr lang="es-MX" dirty="0"/>
          </a:p>
        </p:txBody>
      </p:sp>
      <p:sp>
        <p:nvSpPr>
          <p:cNvPr id="35843" name="2 Marcador de texto"/>
          <p:cNvSpPr>
            <a:spLocks noGrp="1"/>
          </p:cNvSpPr>
          <p:nvPr>
            <p:ph type="body" idx="1"/>
          </p:nvPr>
        </p:nvSpPr>
        <p:spPr>
          <a:xfrm>
            <a:off x="1600200" y="2508250"/>
            <a:ext cx="7086600" cy="2849563"/>
          </a:xfrm>
        </p:spPr>
        <p:txBody>
          <a:bodyPr/>
          <a:lstStyle/>
          <a:p>
            <a:pPr marL="73025" eaLnBrk="1" hangingPunct="1">
              <a:buFont typeface="Arial" pitchFamily="34" charset="0"/>
              <a:buChar char="•"/>
            </a:pPr>
            <a:r>
              <a:rPr lang="es-MX" altLang="es-MX" sz="1600" smtClean="0"/>
              <a:t> 1968- Creación del Club de Roma  reúne personalidades importantes , algunos premios  Nobel economistas , jefes de estado , e incluso  asociaciones internacionales.</a:t>
            </a:r>
          </a:p>
          <a:p>
            <a:pPr marL="73025" eaLnBrk="1" hangingPunct="1">
              <a:buFont typeface="Arial" pitchFamily="34" charset="0"/>
              <a:buChar char="•"/>
            </a:pPr>
            <a:endParaRPr lang="es-MX" altLang="es-MX" sz="1600" smtClean="0"/>
          </a:p>
          <a:p>
            <a:pPr marL="73025" eaLnBrk="1" hangingPunct="1">
              <a:buFont typeface="Arial" pitchFamily="34" charset="0"/>
              <a:buChar char="•"/>
            </a:pPr>
            <a:r>
              <a:rPr lang="es-MX" altLang="es-MX" sz="1600" smtClean="0"/>
              <a:t>1972- El Club de Roma publica informe  </a:t>
            </a:r>
            <a:r>
              <a:rPr lang="es-MX" altLang="es-MX" sz="1600" i="1" smtClean="0"/>
              <a:t>Los límites del crecimiento, </a:t>
            </a:r>
            <a:r>
              <a:rPr lang="es-MX" altLang="es-MX" sz="1600" smtClean="0"/>
              <a:t>preparado por el Instituto Tecnológico de Massachusetts –MIT</a:t>
            </a:r>
          </a:p>
          <a:p>
            <a:pPr marL="73025" eaLnBrk="1" hangingPunct="1">
              <a:buFont typeface="Arial" pitchFamily="34" charset="0"/>
              <a:buChar char="•"/>
            </a:pPr>
            <a:endParaRPr lang="es-MX" altLang="es-MX" sz="1600" smtClean="0"/>
          </a:p>
          <a:p>
            <a:pPr marL="73025" eaLnBrk="1" hangingPunct="1">
              <a:buFont typeface="Arial" pitchFamily="34" charset="0"/>
              <a:buChar char="•"/>
            </a:pPr>
            <a:r>
              <a:rPr lang="es-MX" altLang="es-MX" sz="1600" smtClean="0"/>
              <a:t>1972 -Primera  Cumbre de la Tierra  (Estocolmo) conferencia sobre el Medio Humano, organizada por  las  Naciones Unidas</a:t>
            </a:r>
          </a:p>
          <a:p>
            <a:pPr marL="73025" eaLnBrk="1" hangingPunct="1">
              <a:buFont typeface="Arial" pitchFamily="34" charset="0"/>
              <a:buChar char="•"/>
            </a:pPr>
            <a:endParaRPr lang="es-MX" altLang="es-MX" sz="1600" smtClean="0"/>
          </a:p>
          <a:p>
            <a:pPr marL="73025" eaLnBrk="1" hangingPunct="1">
              <a:buFont typeface="Arial" pitchFamily="34" charset="0"/>
              <a:buChar char="•"/>
            </a:pPr>
            <a:r>
              <a:rPr lang="es-MX" altLang="es-MX" sz="1600" smtClean="0"/>
              <a:t>1987 -Informe  Brundtlannd  </a:t>
            </a:r>
            <a:r>
              <a:rPr lang="es-MX" altLang="es-MX" sz="1600" i="1" smtClean="0"/>
              <a:t>Nuestro Futuro Común, </a:t>
            </a:r>
            <a:r>
              <a:rPr lang="es-MX" altLang="es-MX" sz="1600" smtClean="0"/>
              <a:t>elaborado por la Comisión  Mundial sobre Medio Ambiente y Desarrollo en que se formaliza por primera vez el concepto de Desarrollo Sustentable.</a:t>
            </a:r>
          </a:p>
          <a:p>
            <a:pPr marL="73025" eaLnBrk="1" hangingPunct="1">
              <a:buFont typeface="Arial" pitchFamily="34" charset="0"/>
              <a:buChar char="•"/>
            </a:pPr>
            <a:endParaRPr lang="es-MX" altLang="es-MX" sz="1800" smtClean="0"/>
          </a:p>
          <a:p>
            <a:pPr marL="73025" eaLnBrk="1" hangingPunct="1">
              <a:buFont typeface="Arial" pitchFamily="34" charset="0"/>
              <a:buChar char="•"/>
            </a:pPr>
            <a:endParaRPr lang="es-MX" altLang="es-MX" sz="1200" smtClean="0"/>
          </a:p>
          <a:p>
            <a:pPr marL="73025" eaLnBrk="1" hangingPunct="1">
              <a:buFont typeface="Arial" pitchFamily="34" charset="0"/>
              <a:buChar char="•"/>
            </a:pPr>
            <a:endParaRPr lang="es-MX" altLang="es-MX" sz="1800" smtClean="0"/>
          </a:p>
          <a:p>
            <a:pPr marL="73025" eaLnBrk="1" hangingPunct="1">
              <a:buFont typeface="Arial" pitchFamily="34" charset="0"/>
              <a:buChar char="•"/>
            </a:pPr>
            <a:endParaRPr lang="es-MX" altLang="es-MX" sz="1200" smtClean="0"/>
          </a:p>
          <a:p>
            <a:pPr marL="73025" eaLnBrk="1" hangingPunct="1">
              <a:buFont typeface="Arial" pitchFamily="34" charset="0"/>
              <a:buChar char="•"/>
            </a:pPr>
            <a:endParaRPr lang="es-MX" altLang="es-MX" sz="1200" smtClean="0"/>
          </a:p>
        </p:txBody>
      </p:sp>
    </p:spTree>
    <p:extLst>
      <p:ext uri="{BB962C8B-B14F-4D97-AF65-F5344CB8AC3E}">
        <p14:creationId xmlns:p14="http://schemas.microsoft.com/office/powerpoint/2010/main" val="1754971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642938" y="142875"/>
            <a:ext cx="7929562" cy="5448300"/>
          </a:xfrm>
          <a:prstGeom prst="rect">
            <a:avLst/>
          </a:prstGeom>
          <a:noFill/>
          <a:ln w="9525">
            <a:noFill/>
            <a:miter lim="800000"/>
            <a:headEnd/>
            <a:tailEnd/>
          </a:ln>
        </p:spPr>
        <p:txBody>
          <a:bodyPr>
            <a:spAutoFit/>
          </a:bodyPr>
          <a:lstStyle/>
          <a:p>
            <a:pPr marL="73025" fontAlgn="base">
              <a:spcBef>
                <a:spcPct val="0"/>
              </a:spcBef>
              <a:spcAft>
                <a:spcPct val="0"/>
              </a:spcAft>
              <a:defRPr/>
            </a:pPr>
            <a:endParaRPr lang="es-MX" sz="1600" dirty="0">
              <a:solidFill>
                <a:prstClr val="white"/>
              </a:solidFill>
              <a:latin typeface="Arial" charset="0"/>
              <a:cs typeface="Arial" charset="0"/>
            </a:endParaRPr>
          </a:p>
          <a:p>
            <a:pPr marL="73025" fontAlgn="base">
              <a:spcBef>
                <a:spcPct val="0"/>
              </a:spcBef>
              <a:spcAft>
                <a:spcPct val="0"/>
              </a:spcAft>
              <a:buFont typeface="Arial" charset="0"/>
              <a:buChar char="•"/>
              <a:defRPr/>
            </a:pPr>
            <a:endParaRPr lang="es-MX" sz="1600" dirty="0">
              <a:solidFill>
                <a:prstClr val="white"/>
              </a:solidFill>
              <a:latin typeface="Arial" charset="0"/>
              <a:cs typeface="Arial" charset="0"/>
            </a:endParaRPr>
          </a:p>
          <a:p>
            <a:pPr marL="73025" fontAlgn="base">
              <a:spcBef>
                <a:spcPct val="0"/>
              </a:spcBef>
              <a:spcAft>
                <a:spcPct val="0"/>
              </a:spcAft>
              <a:buFont typeface="Arial" charset="0"/>
              <a:buChar char="•"/>
              <a:defRPr/>
            </a:pPr>
            <a:r>
              <a:rPr lang="es-MX" sz="1600" dirty="0">
                <a:solidFill>
                  <a:prstClr val="white"/>
                </a:solidFill>
                <a:latin typeface="Arial" charset="0"/>
                <a:cs typeface="Arial" charset="0"/>
              </a:rPr>
              <a:t>1992- Se  celebra en Rio de Janeiro  la Segunda Cumbre de la Tierra  se reorienta la definición de </a:t>
            </a:r>
            <a:r>
              <a:rPr lang="es-MX" sz="1600" dirty="0" err="1">
                <a:solidFill>
                  <a:prstClr val="white"/>
                </a:solidFill>
                <a:latin typeface="Arial" charset="0"/>
                <a:cs typeface="Arial" charset="0"/>
              </a:rPr>
              <a:t>Brundtland</a:t>
            </a:r>
            <a:r>
              <a:rPr lang="es-MX" sz="1600" dirty="0">
                <a:solidFill>
                  <a:prstClr val="white"/>
                </a:solidFill>
                <a:latin typeface="Arial" charset="0"/>
                <a:cs typeface="Arial" charset="0"/>
              </a:rPr>
              <a:t> hacia tres “pilares fundamentales” en una perspectiva de Desarrollo Sustentable :el progreso económico , la justicia social y la preservación del medio ambiente. </a:t>
            </a:r>
          </a:p>
          <a:p>
            <a:pPr marL="73025" fontAlgn="base">
              <a:spcBef>
                <a:spcPct val="0"/>
              </a:spcBef>
              <a:spcAft>
                <a:spcPct val="0"/>
              </a:spcAft>
              <a:buFont typeface="Arial" charset="0"/>
              <a:buChar char="•"/>
              <a:defRPr/>
            </a:pPr>
            <a:endParaRPr lang="es-MX" sz="1600" dirty="0">
              <a:solidFill>
                <a:prstClr val="white"/>
              </a:solidFill>
              <a:latin typeface="Arial" charset="0"/>
              <a:cs typeface="Arial" charset="0"/>
            </a:endParaRPr>
          </a:p>
          <a:p>
            <a:pPr fontAlgn="base">
              <a:spcBef>
                <a:spcPct val="0"/>
              </a:spcBef>
              <a:spcAft>
                <a:spcPct val="0"/>
              </a:spcAft>
              <a:buFont typeface="Arial" charset="0"/>
              <a:buChar char="•"/>
              <a:defRPr/>
            </a:pPr>
            <a:r>
              <a:rPr lang="es-MX" sz="1600" dirty="0">
                <a:solidFill>
                  <a:prstClr val="white"/>
                </a:solidFill>
                <a:cs typeface="Arial" charset="0"/>
              </a:rPr>
              <a:t> 2002- Conferencia  Mundial sobre Desarrollo Sustentable Río +10, Cumbre de </a:t>
            </a:r>
            <a:r>
              <a:rPr lang="es-MX" sz="1600" dirty="0" err="1">
                <a:solidFill>
                  <a:prstClr val="white"/>
                </a:solidFill>
                <a:cs typeface="Arial" charset="0"/>
              </a:rPr>
              <a:t>Johanesburgo</a:t>
            </a:r>
            <a:r>
              <a:rPr lang="es-MX" sz="1600" dirty="0">
                <a:solidFill>
                  <a:prstClr val="white"/>
                </a:solidFill>
                <a:cs typeface="Arial" charset="0"/>
              </a:rPr>
              <a:t>. En que se reafirmó el D.S como elemento central en la l agenda internacional  y se dio un nuevo ímpetu a la acción global  para la lucha contra la pobreza  y la protección del Medio Ambiente. Se reunieron mas de un centenar de Jefes de Estado  y varios miles de representantes de Gobiernos. </a:t>
            </a:r>
          </a:p>
          <a:p>
            <a:pPr fontAlgn="base">
              <a:spcBef>
                <a:spcPct val="0"/>
              </a:spcBef>
              <a:spcAft>
                <a:spcPct val="0"/>
              </a:spcAft>
              <a:buFont typeface="Arial" charset="0"/>
              <a:buChar char="•"/>
              <a:defRPr/>
            </a:pPr>
            <a:endParaRPr lang="es-MX" sz="1600" dirty="0">
              <a:solidFill>
                <a:prstClr val="white"/>
              </a:solidFill>
              <a:cs typeface="Arial" charset="0"/>
            </a:endParaRPr>
          </a:p>
          <a:p>
            <a:pPr fontAlgn="base">
              <a:spcBef>
                <a:spcPct val="0"/>
              </a:spcBef>
              <a:spcAft>
                <a:spcPct val="0"/>
              </a:spcAft>
              <a:buFont typeface="Arial" charset="0"/>
              <a:buChar char="•"/>
              <a:defRPr/>
            </a:pPr>
            <a:r>
              <a:rPr lang="es-MX" sz="1600" dirty="0">
                <a:solidFill>
                  <a:prstClr val="white"/>
                </a:solidFill>
                <a:cs typeface="Arial" charset="0"/>
              </a:rPr>
              <a:t>2005- Entrada en vigencia  del Protocolo de Kioto sobre la reducción de gases de efecto invernadero.</a:t>
            </a:r>
          </a:p>
          <a:p>
            <a:pPr fontAlgn="base">
              <a:spcBef>
                <a:spcPct val="0"/>
              </a:spcBef>
              <a:spcAft>
                <a:spcPct val="0"/>
              </a:spcAft>
              <a:buFont typeface="Arial" charset="0"/>
              <a:buChar char="•"/>
              <a:defRPr/>
            </a:pPr>
            <a:endParaRPr lang="es-MX" sz="1600" dirty="0">
              <a:solidFill>
                <a:prstClr val="white"/>
              </a:solidFill>
              <a:cs typeface="Arial" charset="0"/>
            </a:endParaRPr>
          </a:p>
          <a:p>
            <a:pPr fontAlgn="base">
              <a:spcBef>
                <a:spcPct val="0"/>
              </a:spcBef>
              <a:spcAft>
                <a:spcPct val="0"/>
              </a:spcAft>
              <a:buFont typeface="Arial" charset="0"/>
              <a:buChar char="•"/>
              <a:defRPr/>
            </a:pPr>
            <a:r>
              <a:rPr lang="es-MX" sz="1600" dirty="0">
                <a:solidFill>
                  <a:prstClr val="white"/>
                </a:solidFill>
                <a:cs typeface="Arial" charset="0"/>
              </a:rPr>
              <a:t>2007- Cumbre de Bali  que busca redefinir el Protocolo de Kioto y adecuarlo a las nuevas  necesidades respecto al cambio climático  en esta cumbre intervienen los ministros de medio ambiente de todos los países del mundo  aunque EE.UU y China principales  emisores y contaminantes del planeta ) se niegan a suscribir compromisos.</a:t>
            </a:r>
          </a:p>
          <a:p>
            <a:pPr fontAlgn="base">
              <a:spcBef>
                <a:spcPct val="0"/>
              </a:spcBef>
              <a:spcAft>
                <a:spcPct val="0"/>
              </a:spcAft>
              <a:defRPr/>
            </a:pPr>
            <a:endParaRPr lang="es-MX" sz="1200" dirty="0">
              <a:solidFill>
                <a:prstClr val="white"/>
              </a:solidFill>
              <a:cs typeface="Arial" charset="0"/>
            </a:endParaRPr>
          </a:p>
        </p:txBody>
      </p:sp>
      <p:sp>
        <p:nvSpPr>
          <p:cNvPr id="36867" name="2 CuadroTexto"/>
          <p:cNvSpPr txBox="1">
            <a:spLocks noChangeArrowheads="1"/>
          </p:cNvSpPr>
          <p:nvPr/>
        </p:nvSpPr>
        <p:spPr bwMode="auto">
          <a:xfrm>
            <a:off x="2500313" y="7858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endParaRPr lang="es-MX" altLang="es-MX" sz="1800">
              <a:solidFill>
                <a:prstClr val="white"/>
              </a:solidFill>
              <a:cs typeface="Arial" pitchFamily="34" charset="0"/>
            </a:endParaRPr>
          </a:p>
        </p:txBody>
      </p:sp>
    </p:spTree>
    <p:extLst>
      <p:ext uri="{BB962C8B-B14F-4D97-AF65-F5344CB8AC3E}">
        <p14:creationId xmlns:p14="http://schemas.microsoft.com/office/powerpoint/2010/main" val="3745633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00108"/>
            <a:ext cx="3008313" cy="1162050"/>
          </a:xfrm>
        </p:spPr>
        <p:txBody>
          <a:bodyPr/>
          <a:lstStyle/>
          <a:p>
            <a:pPr eaLnBrk="1" fontAlgn="auto" hangingPunct="1">
              <a:spcAft>
                <a:spcPts val="0"/>
              </a:spcAft>
              <a:defRPr/>
            </a:pPr>
            <a:r>
              <a:rPr lang="es-MX" i="1" dirty="0" smtClean="0"/>
              <a:t/>
            </a:r>
            <a:br>
              <a:rPr lang="es-MX" i="1" dirty="0" smtClean="0"/>
            </a:br>
            <a:endParaRPr lang="es-MX" dirty="0"/>
          </a:p>
        </p:txBody>
      </p:sp>
      <p:sp>
        <p:nvSpPr>
          <p:cNvPr id="37891" name="2 Marcador de texto"/>
          <p:cNvSpPr>
            <a:spLocks noGrp="1"/>
          </p:cNvSpPr>
          <p:nvPr>
            <p:ph type="body" idx="2"/>
          </p:nvPr>
        </p:nvSpPr>
        <p:spPr/>
        <p:txBody>
          <a:bodyPr/>
          <a:lstStyle/>
          <a:p>
            <a:pPr algn="just" eaLnBrk="1" hangingPunct="1"/>
            <a:r>
              <a:rPr lang="es-MX" altLang="es-MX" sz="1800" i="1" smtClean="0">
                <a:solidFill>
                  <a:srgbClr val="FFFF00"/>
                </a:solidFill>
              </a:rPr>
              <a:t>DESARROLLO SUSTENTABLE</a:t>
            </a:r>
          </a:p>
          <a:p>
            <a:pPr algn="just" eaLnBrk="1" hangingPunct="1"/>
            <a:endParaRPr lang="es-MX" altLang="es-MX" i="1" smtClean="0"/>
          </a:p>
          <a:p>
            <a:pPr algn="just" eaLnBrk="1" hangingPunct="1"/>
            <a:endParaRPr lang="es-MX" altLang="es-MX" i="1" smtClean="0"/>
          </a:p>
          <a:p>
            <a:pPr algn="just" eaLnBrk="1" hangingPunct="1"/>
            <a:r>
              <a:rPr lang="es-MX" altLang="es-MX" sz="1800" i="1" smtClean="0"/>
              <a:t>Satisfacer las necesidades de las generaciones presentes sin comprometer las posibilidades de las del futuro para atender sus propias necesidades </a:t>
            </a:r>
            <a:r>
              <a:rPr lang="es-MX" altLang="es-MX" sz="1800" smtClean="0"/>
              <a:t>Informe de la Comisión Mundial sobre el Medio Ambiente y el Desarrollo (Comisión Brundtland): Nuestro Futuro Común</a:t>
            </a:r>
          </a:p>
          <a:p>
            <a:pPr algn="just" eaLnBrk="1" hangingPunct="1"/>
            <a:endParaRPr lang="es-MX" altLang="es-MX" smtClean="0"/>
          </a:p>
        </p:txBody>
      </p:sp>
      <p:pic>
        <p:nvPicPr>
          <p:cNvPr id="37892" name="Picture 2" descr="Archivo:Desarrollo sostenible.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775" y="857250"/>
            <a:ext cx="5610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http://www.alhambranet.info/wp-content/uploads/2013/01/informe-brundtla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4395788"/>
            <a:ext cx="26638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2 Rectángulo"/>
          <p:cNvSpPr>
            <a:spLocks noChangeArrowheads="1"/>
          </p:cNvSpPr>
          <p:nvPr/>
        </p:nvSpPr>
        <p:spPr bwMode="auto">
          <a:xfrm>
            <a:off x="2797175" y="6018213"/>
            <a:ext cx="280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a:solidFill>
                  <a:srgbClr val="252525"/>
                </a:solidFill>
                <a:latin typeface="Arial" pitchFamily="34" charset="0"/>
                <a:cs typeface="Arial" pitchFamily="34" charset="0"/>
              </a:rPr>
              <a:t> </a:t>
            </a:r>
            <a:r>
              <a:rPr lang="es-MX" altLang="es-MX" sz="1800" b="1" u="sng">
                <a:solidFill>
                  <a:srgbClr val="0B0080"/>
                </a:solidFill>
                <a:latin typeface="Arial" pitchFamily="34" charset="0"/>
                <a:cs typeface="Arial" pitchFamily="34" charset="0"/>
                <a:hlinkClick r:id="rId6" tooltip="Gro Harlem Brundtland.ogg"/>
              </a:rPr>
              <a:t>Gro Harlem Brundtland</a:t>
            </a:r>
            <a:endParaRPr lang="es-MX" altLang="es-MX" sz="180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955147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MX" dirty="0" smtClean="0"/>
              <a:t>Ámbito de aplicación.</a:t>
            </a:r>
            <a:endParaRPr lang="es-MX" dirty="0"/>
          </a:p>
        </p:txBody>
      </p:sp>
      <p:sp>
        <p:nvSpPr>
          <p:cNvPr id="38915" name="2 CuadroTexto"/>
          <p:cNvSpPr txBox="1">
            <a:spLocks noChangeArrowheads="1"/>
          </p:cNvSpPr>
          <p:nvPr/>
        </p:nvSpPr>
        <p:spPr bwMode="auto">
          <a:xfrm>
            <a:off x="1000125" y="1857375"/>
            <a:ext cx="7307263"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 typeface="Arial" pitchFamily="34" charset="0"/>
              <a:buChar char="•"/>
            </a:pPr>
            <a:r>
              <a:rPr lang="es-MX" altLang="es-MX" sz="1600" b="1">
                <a:solidFill>
                  <a:prstClr val="white"/>
                </a:solidFill>
                <a:latin typeface="Arial" pitchFamily="34" charset="0"/>
                <a:cs typeface="Arial" pitchFamily="34" charset="0"/>
              </a:rPr>
              <a:t>El DS no se centra  exclusivamente en las cuestiones ambientales .</a:t>
            </a:r>
          </a:p>
          <a:p>
            <a:pPr eaLnBrk="1" fontAlgn="base" hangingPunct="1">
              <a:spcBef>
                <a:spcPct val="0"/>
              </a:spcBef>
              <a:spcAft>
                <a:spcPct val="0"/>
              </a:spcAft>
              <a:buClrTx/>
              <a:buSzTx/>
              <a:buFont typeface="Arial" pitchFamily="34" charset="0"/>
              <a:buChar char="•"/>
            </a:pPr>
            <a:endParaRPr lang="es-MX" altLang="es-MX" sz="1600" b="1">
              <a:solidFill>
                <a:prstClr val="white"/>
              </a:solidFill>
              <a:latin typeface="Arial" pitchFamily="34" charset="0"/>
              <a:cs typeface="Arial" pitchFamily="34" charset="0"/>
            </a:endParaRPr>
          </a:p>
          <a:p>
            <a:pPr eaLnBrk="1" fontAlgn="base" hangingPunct="1">
              <a:spcBef>
                <a:spcPct val="0"/>
              </a:spcBef>
              <a:spcAft>
                <a:spcPct val="0"/>
              </a:spcAft>
              <a:buClrTx/>
              <a:buSzTx/>
              <a:buFont typeface="Arial" pitchFamily="34" charset="0"/>
              <a:buChar char="•"/>
            </a:pPr>
            <a:r>
              <a:rPr lang="es-MX" altLang="es-MX" sz="1600" b="1">
                <a:solidFill>
                  <a:prstClr val="white"/>
                </a:solidFill>
                <a:latin typeface="Arial" pitchFamily="34" charset="0"/>
                <a:cs typeface="Arial" pitchFamily="34" charset="0"/>
              </a:rPr>
              <a:t>Las políticas de DS  afectan  a tres aéreas:</a:t>
            </a:r>
          </a:p>
          <a:p>
            <a:pPr eaLnBrk="1" fontAlgn="base" hangingPunct="1">
              <a:spcBef>
                <a:spcPct val="0"/>
              </a:spcBef>
              <a:spcAft>
                <a:spcPct val="0"/>
              </a:spcAft>
              <a:buClrTx/>
              <a:buSzTx/>
              <a:buFontTx/>
              <a:buNone/>
            </a:pPr>
            <a:r>
              <a:rPr lang="es-MX" altLang="es-MX" sz="1600" b="1">
                <a:solidFill>
                  <a:prstClr val="white"/>
                </a:solidFill>
                <a:latin typeface="Arial" pitchFamily="34" charset="0"/>
                <a:cs typeface="Arial" pitchFamily="34" charset="0"/>
              </a:rPr>
              <a:t>    </a:t>
            </a:r>
          </a:p>
          <a:p>
            <a:pPr eaLnBrk="1" fontAlgn="base" hangingPunct="1">
              <a:spcBef>
                <a:spcPct val="0"/>
              </a:spcBef>
              <a:spcAft>
                <a:spcPct val="0"/>
              </a:spcAft>
              <a:buClrTx/>
              <a:buSzTx/>
              <a:buFontTx/>
              <a:buNone/>
            </a:pPr>
            <a:r>
              <a:rPr lang="es-MX" altLang="es-MX" sz="1600" b="1">
                <a:solidFill>
                  <a:prstClr val="white"/>
                </a:solidFill>
                <a:latin typeface="Arial" pitchFamily="34" charset="0"/>
                <a:cs typeface="Arial" pitchFamily="34" charset="0"/>
              </a:rPr>
              <a:t>		-Económica</a:t>
            </a:r>
          </a:p>
          <a:p>
            <a:pPr eaLnBrk="1" fontAlgn="base" hangingPunct="1">
              <a:spcBef>
                <a:spcPct val="0"/>
              </a:spcBef>
              <a:spcAft>
                <a:spcPct val="0"/>
              </a:spcAft>
              <a:buClrTx/>
              <a:buSzTx/>
              <a:buFontTx/>
              <a:buNone/>
            </a:pPr>
            <a:r>
              <a:rPr lang="es-MX" altLang="es-MX" sz="1600" b="1">
                <a:solidFill>
                  <a:prstClr val="white"/>
                </a:solidFill>
                <a:latin typeface="Arial" pitchFamily="34" charset="0"/>
                <a:cs typeface="Arial" pitchFamily="34" charset="0"/>
              </a:rPr>
              <a:t>		-Ambiental</a:t>
            </a:r>
          </a:p>
          <a:p>
            <a:pPr eaLnBrk="1" fontAlgn="base" hangingPunct="1">
              <a:spcBef>
                <a:spcPct val="0"/>
              </a:spcBef>
              <a:spcAft>
                <a:spcPct val="0"/>
              </a:spcAft>
              <a:buClrTx/>
              <a:buSzTx/>
              <a:buFontTx/>
              <a:buNone/>
            </a:pPr>
            <a:r>
              <a:rPr lang="es-MX" altLang="es-MX" sz="1600" b="1">
                <a:solidFill>
                  <a:prstClr val="white"/>
                </a:solidFill>
                <a:latin typeface="Arial" pitchFamily="34" charset="0"/>
                <a:cs typeface="Arial" pitchFamily="34" charset="0"/>
              </a:rPr>
              <a:t>		-Social</a:t>
            </a:r>
          </a:p>
          <a:p>
            <a:pPr eaLnBrk="1" fontAlgn="base" hangingPunct="1">
              <a:spcBef>
                <a:spcPct val="0"/>
              </a:spcBef>
              <a:spcAft>
                <a:spcPct val="0"/>
              </a:spcAft>
              <a:buClrTx/>
              <a:buSzTx/>
              <a:buFontTx/>
              <a:buNone/>
            </a:pPr>
            <a:r>
              <a:rPr lang="es-MX" altLang="es-MX" sz="1600" b="1">
                <a:solidFill>
                  <a:prstClr val="white"/>
                </a:solidFill>
                <a:latin typeface="Arial" pitchFamily="34" charset="0"/>
                <a:cs typeface="Arial" pitchFamily="34" charset="0"/>
              </a:rPr>
              <a:t>	</a:t>
            </a:r>
          </a:p>
          <a:p>
            <a:pPr eaLnBrk="1" fontAlgn="base" hangingPunct="1">
              <a:spcBef>
                <a:spcPct val="0"/>
              </a:spcBef>
              <a:spcAft>
                <a:spcPct val="0"/>
              </a:spcAft>
              <a:buClrTx/>
              <a:buSzTx/>
              <a:buFont typeface="Arial" pitchFamily="34" charset="0"/>
              <a:buChar char="•"/>
            </a:pPr>
            <a:r>
              <a:rPr lang="es-MX" altLang="es-MX" sz="1600" b="1">
                <a:solidFill>
                  <a:prstClr val="white"/>
                </a:solidFill>
                <a:latin typeface="Arial" pitchFamily="34" charset="0"/>
                <a:cs typeface="Arial" pitchFamily="34" charset="0"/>
              </a:rPr>
              <a:t>Cumbre de mundial del 2005 los define como “pilares interdependientes</a:t>
            </a:r>
          </a:p>
          <a:p>
            <a:pPr eaLnBrk="1" fontAlgn="base" hangingPunct="1">
              <a:spcBef>
                <a:spcPct val="0"/>
              </a:spcBef>
              <a:spcAft>
                <a:spcPct val="0"/>
              </a:spcAft>
              <a:buClrTx/>
              <a:buSzTx/>
              <a:buFontTx/>
              <a:buNone/>
            </a:pPr>
            <a:r>
              <a:rPr lang="es-MX" altLang="es-MX" sz="1600" b="1">
                <a:solidFill>
                  <a:prstClr val="white"/>
                </a:solidFill>
                <a:latin typeface="Arial" pitchFamily="34" charset="0"/>
                <a:cs typeface="Arial" pitchFamily="34" charset="0"/>
              </a:rPr>
              <a:t>  que se refuerzan mutuamente.”</a:t>
            </a:r>
          </a:p>
          <a:p>
            <a:pPr eaLnBrk="1" fontAlgn="base" hangingPunct="1">
              <a:spcBef>
                <a:spcPct val="0"/>
              </a:spcBef>
              <a:spcAft>
                <a:spcPct val="0"/>
              </a:spcAft>
              <a:buClrTx/>
              <a:buSzTx/>
              <a:buFontTx/>
              <a:buNone/>
            </a:pPr>
            <a:r>
              <a:rPr lang="es-MX" altLang="es-MX" sz="1600" b="1">
                <a:solidFill>
                  <a:prstClr val="white"/>
                </a:solidFill>
                <a:latin typeface="Arial" pitchFamily="34" charset="0"/>
                <a:cs typeface="Arial" pitchFamily="34" charset="0"/>
              </a:rPr>
              <a:t>	</a:t>
            </a:r>
          </a:p>
          <a:p>
            <a:pPr eaLnBrk="1" fontAlgn="base" hangingPunct="1">
              <a:spcBef>
                <a:spcPct val="0"/>
              </a:spcBef>
              <a:spcAft>
                <a:spcPct val="0"/>
              </a:spcAft>
              <a:buClrTx/>
              <a:buSzTx/>
              <a:buFontTx/>
              <a:buNone/>
            </a:pPr>
            <a:endParaRPr lang="es-MX" altLang="es-MX" sz="1600" b="1" i="1">
              <a:solidFill>
                <a:prstClr val="white"/>
              </a:solidFill>
              <a:latin typeface="Arial" pitchFamily="34" charset="0"/>
              <a:cs typeface="Arial" pitchFamily="34" charset="0"/>
            </a:endParaRPr>
          </a:p>
          <a:p>
            <a:pPr eaLnBrk="1" fontAlgn="base" hangingPunct="1">
              <a:spcBef>
                <a:spcPct val="0"/>
              </a:spcBef>
              <a:spcAft>
                <a:spcPct val="0"/>
              </a:spcAft>
              <a:buClrTx/>
              <a:buSzTx/>
              <a:buFont typeface="Arial" pitchFamily="34" charset="0"/>
              <a:buChar char="•"/>
            </a:pPr>
            <a:r>
              <a:rPr lang="es-MX" altLang="es-MX" sz="1600" b="1" i="1">
                <a:solidFill>
                  <a:prstClr val="white"/>
                </a:solidFill>
                <a:latin typeface="Arial" pitchFamily="34" charset="0"/>
                <a:cs typeface="Arial" pitchFamily="34" charset="0"/>
              </a:rPr>
              <a:t>Diversidad Cultural  </a:t>
            </a:r>
            <a:r>
              <a:rPr lang="es-MX" altLang="es-MX" sz="1600" b="1">
                <a:solidFill>
                  <a:prstClr val="white"/>
                </a:solidFill>
                <a:latin typeface="Arial" pitchFamily="34" charset="0"/>
                <a:cs typeface="Arial" pitchFamily="34" charset="0"/>
              </a:rPr>
              <a:t>(UNESCO 2001)  “La diversidad cultural es tan   </a:t>
            </a:r>
          </a:p>
          <a:p>
            <a:pPr eaLnBrk="1" fontAlgn="base" hangingPunct="1">
              <a:spcBef>
                <a:spcPct val="0"/>
              </a:spcBef>
              <a:spcAft>
                <a:spcPct val="0"/>
              </a:spcAft>
              <a:buClrTx/>
              <a:buSzTx/>
              <a:buFontTx/>
              <a:buNone/>
            </a:pPr>
            <a:r>
              <a:rPr lang="es-MX" altLang="es-MX" sz="1600" b="1">
                <a:solidFill>
                  <a:prstClr val="white"/>
                </a:solidFill>
                <a:latin typeface="Arial" pitchFamily="34" charset="0"/>
                <a:cs typeface="Arial" pitchFamily="34" charset="0"/>
              </a:rPr>
              <a:t> necesaria para el genero humano como la diversidad biológica  para</a:t>
            </a:r>
          </a:p>
          <a:p>
            <a:pPr eaLnBrk="1" fontAlgn="base" hangingPunct="1">
              <a:spcBef>
                <a:spcPct val="0"/>
              </a:spcBef>
              <a:spcAft>
                <a:spcPct val="0"/>
              </a:spcAft>
              <a:buClrTx/>
              <a:buSzTx/>
              <a:buFontTx/>
              <a:buNone/>
            </a:pPr>
            <a:r>
              <a:rPr lang="es-MX" altLang="es-MX" sz="1600" b="1">
                <a:solidFill>
                  <a:prstClr val="white"/>
                </a:solidFill>
                <a:latin typeface="Arial" pitchFamily="34" charset="0"/>
                <a:cs typeface="Arial" pitchFamily="34" charset="0"/>
              </a:rPr>
              <a:t> los organismos vivos” </a:t>
            </a:r>
          </a:p>
          <a:p>
            <a:pPr eaLnBrk="1" fontAlgn="base" hangingPunct="1">
              <a:spcBef>
                <a:spcPct val="0"/>
              </a:spcBef>
              <a:spcAft>
                <a:spcPct val="0"/>
              </a:spcAft>
              <a:buClrTx/>
              <a:buSzTx/>
              <a:buFontTx/>
              <a:buNone/>
            </a:pPr>
            <a:endParaRPr lang="es-MX" altLang="es-MX" sz="1600" b="1">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1600" b="1" i="1">
                <a:solidFill>
                  <a:prstClr val="white"/>
                </a:solidFill>
                <a:latin typeface="Arial" pitchFamily="34" charset="0"/>
                <a:cs typeface="Arial" pitchFamily="34" charset="0"/>
              </a:rPr>
              <a:t>“Desarrollo verde” – </a:t>
            </a:r>
            <a:r>
              <a:rPr lang="es-MX" altLang="es-MX" sz="1600" b="1">
                <a:solidFill>
                  <a:prstClr val="white"/>
                </a:solidFill>
                <a:latin typeface="Arial" pitchFamily="34" charset="0"/>
                <a:cs typeface="Arial" pitchFamily="34" charset="0"/>
              </a:rPr>
              <a:t>Sustentabilidad ambiental</a:t>
            </a:r>
          </a:p>
        </p:txBody>
      </p:sp>
    </p:spTree>
    <p:extLst>
      <p:ext uri="{BB962C8B-B14F-4D97-AF65-F5344CB8AC3E}">
        <p14:creationId xmlns:p14="http://schemas.microsoft.com/office/powerpoint/2010/main" val="4114374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hangingPunct="1">
              <a:defRPr/>
            </a:pPr>
            <a:r>
              <a:rPr lang="es-MX" dirty="0" smtClean="0"/>
              <a:t>El desarrollo sustentable</a:t>
            </a:r>
            <a:br>
              <a:rPr lang="es-MX" dirty="0" smtClean="0"/>
            </a:br>
            <a:r>
              <a:rPr lang="es-MX" dirty="0" smtClean="0"/>
              <a:t>y las </a:t>
            </a:r>
            <a:r>
              <a:rPr lang="es-MX" dirty="0" err="1" smtClean="0"/>
              <a:t>ideologias</a:t>
            </a:r>
            <a:r>
              <a:rPr lang="es-MX" dirty="0" smtClean="0"/>
              <a:t>.</a:t>
            </a:r>
            <a:endParaRPr lang="es-MX" dirty="0"/>
          </a:p>
        </p:txBody>
      </p:sp>
      <p:sp>
        <p:nvSpPr>
          <p:cNvPr id="39939" name="2 CuadroTexto"/>
          <p:cNvSpPr txBox="1">
            <a:spLocks noChangeArrowheads="1"/>
          </p:cNvSpPr>
          <p:nvPr/>
        </p:nvSpPr>
        <p:spPr bwMode="auto">
          <a:xfrm>
            <a:off x="1071563" y="2071688"/>
            <a:ext cx="7366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 typeface="Arial" pitchFamily="34" charset="0"/>
              <a:buChar char="•"/>
            </a:pPr>
            <a:r>
              <a:rPr lang="es-MX" altLang="es-MX" sz="1800">
                <a:solidFill>
                  <a:prstClr val="white"/>
                </a:solidFill>
                <a:latin typeface="Arial" pitchFamily="34" charset="0"/>
                <a:cs typeface="Arial" pitchFamily="34" charset="0"/>
              </a:rPr>
              <a:t>Pensamiento liberal  énfasis  en el crecimiento económico mediante</a:t>
            </a:r>
          </a:p>
          <a:p>
            <a:pPr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el aumento de productividad /Producir mas consumiendo menos </a:t>
            </a:r>
          </a:p>
          <a:p>
            <a:pPr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recursos.</a:t>
            </a:r>
          </a:p>
          <a:p>
            <a:pPr eaLnBrk="1" fontAlgn="base" hangingPunct="1">
              <a:spcBef>
                <a:spcPct val="0"/>
              </a:spcBef>
              <a:spcAft>
                <a:spcPct val="0"/>
              </a:spcAft>
              <a:buClrTx/>
              <a:buSzTx/>
              <a:buFontTx/>
              <a:buNone/>
            </a:pPr>
            <a:endParaRPr lang="es-MX" altLang="es-MX" sz="1800">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endParaRPr lang="es-MX" altLang="es-MX" sz="1800">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endParaRPr lang="es-MX" altLang="es-MX" sz="1800">
              <a:solidFill>
                <a:prstClr val="white"/>
              </a:solidFill>
              <a:latin typeface="Arial" pitchFamily="34" charset="0"/>
              <a:cs typeface="Arial" pitchFamily="34" charset="0"/>
            </a:endParaRPr>
          </a:p>
          <a:p>
            <a:pPr eaLnBrk="1" fontAlgn="base" hangingPunct="1">
              <a:spcBef>
                <a:spcPct val="0"/>
              </a:spcBef>
              <a:spcAft>
                <a:spcPct val="0"/>
              </a:spcAft>
              <a:buClrTx/>
              <a:buSzTx/>
              <a:buFont typeface="Arial" pitchFamily="34" charset="0"/>
              <a:buChar char="•"/>
            </a:pPr>
            <a:r>
              <a:rPr lang="es-MX" altLang="es-MX" sz="1800">
                <a:solidFill>
                  <a:prstClr val="white"/>
                </a:solidFill>
                <a:latin typeface="Arial" pitchFamily="34" charset="0"/>
                <a:cs typeface="Arial" pitchFamily="34" charset="0"/>
              </a:rPr>
              <a:t>Ideas Ecologistas : Aplicación estricta del principio de precaución /</a:t>
            </a:r>
          </a:p>
          <a:p>
            <a:pPr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No realizar algunas actividades productivas mientras no se demuestre</a:t>
            </a:r>
          </a:p>
          <a:p>
            <a:pPr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que son dañinas.</a:t>
            </a:r>
          </a:p>
        </p:txBody>
      </p:sp>
    </p:spTree>
    <p:extLst>
      <p:ext uri="{BB962C8B-B14F-4D97-AF65-F5344CB8AC3E}">
        <p14:creationId xmlns:p14="http://schemas.microsoft.com/office/powerpoint/2010/main" val="709182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hangingPunct="1">
              <a:defRPr/>
            </a:pPr>
            <a:r>
              <a:rPr lang="es-MX" dirty="0" smtClean="0"/>
              <a:t>Preocupación por un desarrollo sustentable.</a:t>
            </a:r>
            <a:endParaRPr lang="es-MX" dirty="0"/>
          </a:p>
        </p:txBody>
      </p:sp>
      <p:sp>
        <p:nvSpPr>
          <p:cNvPr id="40963" name="2 CuadroTexto"/>
          <p:cNvSpPr txBox="1">
            <a:spLocks noChangeArrowheads="1"/>
          </p:cNvSpPr>
          <p:nvPr/>
        </p:nvSpPr>
        <p:spPr bwMode="auto">
          <a:xfrm>
            <a:off x="1000125" y="1714500"/>
            <a:ext cx="8032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just" eaLnBrk="1" fontAlgn="base" hangingPunct="1">
              <a:spcBef>
                <a:spcPct val="0"/>
              </a:spcBef>
              <a:spcAft>
                <a:spcPct val="0"/>
              </a:spcAft>
              <a:buClrTx/>
              <a:buSzTx/>
              <a:buFont typeface="Arial" pitchFamily="34" charset="0"/>
              <a:buChar char="•"/>
            </a:pPr>
            <a:r>
              <a:rPr lang="es-MX" altLang="es-MX" sz="1800">
                <a:solidFill>
                  <a:prstClr val="white"/>
                </a:solidFill>
                <a:latin typeface="Arial" pitchFamily="34" charset="0"/>
                <a:cs typeface="Arial" pitchFamily="34" charset="0"/>
              </a:rPr>
              <a:t>Siglo XIX – La revolución Industrial/ Criterios esencialmente de crecimiento </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económico.</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Estos criterios se pueden encontrar en el PIB que data de 1930.</a:t>
            </a:r>
          </a:p>
          <a:p>
            <a:pPr algn="just" eaLnBrk="1" fontAlgn="base" hangingPunct="1">
              <a:spcBef>
                <a:spcPct val="0"/>
              </a:spcBef>
              <a:spcAft>
                <a:spcPct val="0"/>
              </a:spcAft>
              <a:buClrTx/>
              <a:buSzTx/>
              <a:buFontTx/>
              <a:buNone/>
            </a:pPr>
            <a:endParaRPr lang="es-MX" altLang="es-MX" sz="1800">
              <a:solidFill>
                <a:prstClr val="white"/>
              </a:solidFill>
              <a:latin typeface="Arial" pitchFamily="34" charset="0"/>
              <a:cs typeface="Arial" pitchFamily="34" charset="0"/>
            </a:endParaRPr>
          </a:p>
          <a:p>
            <a:pPr algn="just" eaLnBrk="1" fontAlgn="base" hangingPunct="1">
              <a:spcBef>
                <a:spcPct val="0"/>
              </a:spcBef>
              <a:spcAft>
                <a:spcPct val="0"/>
              </a:spcAft>
              <a:buClrTx/>
              <a:buSzTx/>
              <a:buFont typeface="Arial" pitchFamily="34" charset="0"/>
              <a:buChar char="•"/>
            </a:pPr>
            <a:r>
              <a:rPr lang="es-MX" altLang="es-MX" sz="1800">
                <a:solidFill>
                  <a:prstClr val="white"/>
                </a:solidFill>
                <a:latin typeface="Arial" pitchFamily="34" charset="0"/>
                <a:cs typeface="Arial" pitchFamily="34" charset="0"/>
              </a:rPr>
              <a:t>A mediados del siglo XIX se incorporan algunos conceptos de  tipo social</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Principalmente con las apariciones del sindicalismo y las organizaciones</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sin fines de lucro el termino “económico social” pasa a formar parte del</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vocabulario.</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Es necesario entonces definir otros indicadores que incorporen</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la totalidad de los aspectos de desarrollo social y de la protección del medio </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 ambiente.</a:t>
            </a:r>
          </a:p>
          <a:p>
            <a:pPr algn="just" eaLnBrk="1" fontAlgn="base" hangingPunct="1">
              <a:spcBef>
                <a:spcPct val="0"/>
              </a:spcBef>
              <a:spcAft>
                <a:spcPct val="0"/>
              </a:spcAft>
              <a:buClrTx/>
              <a:buSzTx/>
              <a:buFontTx/>
              <a:buNone/>
            </a:pPr>
            <a:endParaRPr lang="es-MX" altLang="es-MX" sz="1800">
              <a:solidFill>
                <a:prstClr val="white"/>
              </a:solidFill>
              <a:latin typeface="Arial" pitchFamily="34" charset="0"/>
              <a:cs typeface="Arial" pitchFamily="34" charset="0"/>
            </a:endParaRP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Para algunos analistas el modelo de desarrollo industrial ,no es sostenible.</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No permite un desarrollo que pueda durar. El agotamiento de los recursos</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naturales (materias primas y combustibles fósiles) la destrucción y</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fragmentación del ecosistema, la perdida de diversidad biológica , reduce</a:t>
            </a:r>
          </a:p>
          <a:p>
            <a:pPr algn="just"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la capacidad de resistencia del planeta.</a:t>
            </a:r>
          </a:p>
        </p:txBody>
      </p:sp>
    </p:spTree>
    <p:extLst>
      <p:ext uri="{BB962C8B-B14F-4D97-AF65-F5344CB8AC3E}">
        <p14:creationId xmlns:p14="http://schemas.microsoft.com/office/powerpoint/2010/main" val="2125754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Erick Orrego\Escritorio\UAC\PTT 2013\m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567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8688"/>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0025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4286250"/>
            <a:ext cx="81248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348288"/>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86075"/>
            <a:ext cx="90011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Elipse"/>
          <p:cNvSpPr/>
          <p:nvPr/>
        </p:nvSpPr>
        <p:spPr>
          <a:xfrm>
            <a:off x="0" y="1000125"/>
            <a:ext cx="9001125" cy="5715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15" name="14 Elipse"/>
          <p:cNvSpPr/>
          <p:nvPr/>
        </p:nvSpPr>
        <p:spPr>
          <a:xfrm>
            <a:off x="285750" y="5214938"/>
            <a:ext cx="8582025" cy="7143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16" name="15 Elipse"/>
          <p:cNvSpPr/>
          <p:nvPr/>
        </p:nvSpPr>
        <p:spPr>
          <a:xfrm>
            <a:off x="152400" y="4214813"/>
            <a:ext cx="9001125" cy="5715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17" name="16 Elipse"/>
          <p:cNvSpPr/>
          <p:nvPr/>
        </p:nvSpPr>
        <p:spPr>
          <a:xfrm>
            <a:off x="214313" y="1928813"/>
            <a:ext cx="9001125" cy="5715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Tree>
    <p:extLst>
      <p:ext uri="{BB962C8B-B14F-4D97-AF65-F5344CB8AC3E}">
        <p14:creationId xmlns:p14="http://schemas.microsoft.com/office/powerpoint/2010/main" val="1373461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52116" y="1390948"/>
            <a:ext cx="7494984" cy="3662541"/>
          </a:xfrm>
          <a:prstGeom prst="rect">
            <a:avLst/>
          </a:prstGeom>
        </p:spPr>
        <p:txBody>
          <a:bodyPr wrap="square">
            <a:spAutoFit/>
          </a:bodyPr>
          <a:lstStyle/>
          <a:p>
            <a:r>
              <a:rPr lang="es-ES" sz="2800" b="1" dirty="0">
                <a:solidFill>
                  <a:prstClr val="black"/>
                </a:solidFill>
              </a:rPr>
              <a:t>Cumbre del G-7, </a:t>
            </a:r>
            <a:r>
              <a:rPr lang="es-ES" sz="2800" b="1" dirty="0" err="1">
                <a:solidFill>
                  <a:prstClr val="black"/>
                </a:solidFill>
              </a:rPr>
              <a:t>Schloss</a:t>
            </a:r>
            <a:r>
              <a:rPr lang="es-ES" sz="2800" b="1" dirty="0">
                <a:solidFill>
                  <a:prstClr val="black"/>
                </a:solidFill>
              </a:rPr>
              <a:t> </a:t>
            </a:r>
            <a:r>
              <a:rPr lang="es-ES" sz="2800" b="1" dirty="0" err="1">
                <a:solidFill>
                  <a:prstClr val="black"/>
                </a:solidFill>
              </a:rPr>
              <a:t>Elmau</a:t>
            </a:r>
            <a:r>
              <a:rPr lang="es-ES" sz="2800" b="1" dirty="0">
                <a:solidFill>
                  <a:prstClr val="black"/>
                </a:solidFill>
              </a:rPr>
              <a:t>, Alemania, </a:t>
            </a:r>
            <a:r>
              <a:rPr lang="es-ES" sz="2800" b="1" dirty="0" smtClean="0">
                <a:solidFill>
                  <a:prstClr val="black"/>
                </a:solidFill>
              </a:rPr>
              <a:t>07-08/06/2015</a:t>
            </a:r>
          </a:p>
          <a:p>
            <a:endParaRPr lang="es-ES" sz="2800" b="1" dirty="0">
              <a:solidFill>
                <a:prstClr val="black"/>
              </a:solidFill>
            </a:endParaRPr>
          </a:p>
          <a:p>
            <a:r>
              <a:rPr lang="es-ES" sz="2400" b="1" dirty="0" smtClean="0">
                <a:solidFill>
                  <a:prstClr val="black"/>
                </a:solidFill>
              </a:rPr>
              <a:t>Los días 7 y 8 de junio de 2015, Alemania ha acogido la reunión de jefes de Estado y de Gobierno del G-7. La cumbre se ha centrado en la economía mundial y </a:t>
            </a:r>
            <a:r>
              <a:rPr lang="es-ES" sz="2400" b="1" dirty="0" smtClean="0"/>
              <a:t>el cambio climático</a:t>
            </a:r>
            <a:r>
              <a:rPr lang="es-ES" sz="2400" b="1" dirty="0" smtClean="0">
                <a:solidFill>
                  <a:prstClr val="black"/>
                </a:solidFill>
              </a:rPr>
              <a:t>, así como en cuestiones clave de política exterior, seguridad y desarrollo.</a:t>
            </a:r>
          </a:p>
          <a:p>
            <a:endParaRPr lang="es-ES" sz="2800" b="1" dirty="0">
              <a:solidFill>
                <a:prstClr val="black"/>
              </a:solidFill>
            </a:endParaRPr>
          </a:p>
        </p:txBody>
      </p:sp>
    </p:spTree>
    <p:extLst>
      <p:ext uri="{BB962C8B-B14F-4D97-AF65-F5344CB8AC3E}">
        <p14:creationId xmlns:p14="http://schemas.microsoft.com/office/powerpoint/2010/main" val="2115591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260648"/>
            <a:ext cx="7056783" cy="523220"/>
          </a:xfrm>
          <a:prstGeom prst="rect">
            <a:avLst/>
          </a:prstGeom>
        </p:spPr>
        <p:txBody>
          <a:bodyPr wrap="square">
            <a:spAutoFit/>
          </a:bodyPr>
          <a:lstStyle/>
          <a:p>
            <a:r>
              <a:rPr lang="es-MX" sz="2800" dirty="0">
                <a:solidFill>
                  <a:prstClr val="black"/>
                </a:solidFill>
                <a:latin typeface="Franklin Gothic Book" panose="020B0503020102020204" pitchFamily="34" charset="0"/>
              </a:rPr>
              <a:t>		</a:t>
            </a:r>
            <a:endParaRPr lang="es-MX" sz="2400" dirty="0">
              <a:solidFill>
                <a:prstClr val="black"/>
              </a:solidFill>
              <a:latin typeface="Franklin Gothic Book" panose="020B0503020102020204" pitchFamily="34" charset="0"/>
            </a:endParaRPr>
          </a:p>
        </p:txBody>
      </p:sp>
      <p:sp>
        <p:nvSpPr>
          <p:cNvPr id="4" name="Rectángulo 3"/>
          <p:cNvSpPr/>
          <p:nvPr/>
        </p:nvSpPr>
        <p:spPr>
          <a:xfrm>
            <a:off x="901700" y="783868"/>
            <a:ext cx="7270699" cy="5632311"/>
          </a:xfrm>
          <a:prstGeom prst="rect">
            <a:avLst/>
          </a:prstGeom>
        </p:spPr>
        <p:txBody>
          <a:bodyPr wrap="square">
            <a:spAutoFit/>
          </a:bodyPr>
          <a:lstStyle/>
          <a:p>
            <a:r>
              <a:rPr lang="es-ES" sz="2000" b="1" dirty="0" smtClean="0">
                <a:solidFill>
                  <a:srgbClr val="3F4A52"/>
                </a:solidFill>
                <a:latin typeface="Franklin Gothic Book"/>
              </a:rPr>
              <a:t>Energía y cambio climático, retos relacionados con el desarrollo</a:t>
            </a:r>
          </a:p>
          <a:p>
            <a:r>
              <a:rPr lang="es-ES" sz="2000" dirty="0" smtClean="0">
                <a:solidFill>
                  <a:schemeClr val="bg1"/>
                </a:solidFill>
                <a:latin typeface="Franklin Gothic Book"/>
              </a:rPr>
              <a:t>Uno de los principales temas tratados ha sido el </a:t>
            </a:r>
            <a:r>
              <a:rPr lang="es-ES" sz="2000" b="1" dirty="0" smtClean="0">
                <a:solidFill>
                  <a:schemeClr val="bg1"/>
                </a:solidFill>
                <a:latin typeface="Franklin Gothic Book"/>
              </a:rPr>
              <a:t>cambio climático</a:t>
            </a:r>
            <a:r>
              <a:rPr lang="es-ES" sz="2000" dirty="0" smtClean="0">
                <a:solidFill>
                  <a:schemeClr val="bg1"/>
                </a:solidFill>
                <a:latin typeface="Franklin Gothic Book"/>
              </a:rPr>
              <a:t>. Todos los países del G-7 han expresado su firme determinación de adoptar un acuerdo ambicioso en la cumbre de la CP21 que se celebrará en diciembre en París.</a:t>
            </a:r>
          </a:p>
          <a:p>
            <a:endParaRPr lang="es-ES" sz="2000" dirty="0" smtClean="0">
              <a:solidFill>
                <a:schemeClr val="bg1"/>
              </a:solidFill>
              <a:latin typeface="Franklin Gothic Book"/>
            </a:endParaRPr>
          </a:p>
          <a:p>
            <a:r>
              <a:rPr lang="es-ES" sz="2000" dirty="0" smtClean="0">
                <a:solidFill>
                  <a:schemeClr val="bg1"/>
                </a:solidFill>
                <a:latin typeface="Franklin Gothic Book"/>
              </a:rPr>
              <a:t>Los dirigentes del G-7 han deliberado también acerca de los próximos pasos hacia un nuevo acuerdo internacional sobre erradicación de la pobreza y desarrollo sostenible, el llamado «</a:t>
            </a:r>
            <a:r>
              <a:rPr lang="es-ES" sz="2000" b="1" dirty="0" smtClean="0">
                <a:solidFill>
                  <a:schemeClr val="bg1"/>
                </a:solidFill>
                <a:latin typeface="Franklin Gothic Book"/>
              </a:rPr>
              <a:t>programa de desarrollo para después de 2015</a:t>
            </a:r>
            <a:r>
              <a:rPr lang="es-ES" sz="2000" dirty="0" smtClean="0">
                <a:solidFill>
                  <a:schemeClr val="bg1"/>
                </a:solidFill>
                <a:latin typeface="Franklin Gothic Book"/>
              </a:rPr>
              <a:t>».</a:t>
            </a:r>
          </a:p>
          <a:p>
            <a:endParaRPr lang="es-ES" sz="2000" dirty="0" smtClean="0">
              <a:solidFill>
                <a:schemeClr val="bg1"/>
              </a:solidFill>
              <a:latin typeface="Franklin Gothic Book"/>
            </a:endParaRPr>
          </a:p>
          <a:p>
            <a:r>
              <a:rPr lang="es-ES" sz="2000" dirty="0" smtClean="0">
                <a:solidFill>
                  <a:schemeClr val="bg1"/>
                </a:solidFill>
                <a:latin typeface="Franklin Gothic Book"/>
              </a:rPr>
              <a:t>Otros temas presentados por la Presidencia alemana han sido la protección del medio marino y la utilización eficiente de los recursos, la resistencia a los antibióticos, las enfermedades relacionadas con la pobreza y desatendidas, el </a:t>
            </a:r>
            <a:r>
              <a:rPr lang="es-ES" sz="2000" dirty="0" err="1" smtClean="0">
                <a:solidFill>
                  <a:schemeClr val="bg1"/>
                </a:solidFill>
                <a:latin typeface="Franklin Gothic Book"/>
              </a:rPr>
              <a:t>ébola</a:t>
            </a:r>
            <a:r>
              <a:rPr lang="es-ES" sz="2000" dirty="0" smtClean="0">
                <a:solidFill>
                  <a:schemeClr val="bg1"/>
                </a:solidFill>
                <a:latin typeface="Franklin Gothic Book"/>
              </a:rPr>
              <a:t> y la </a:t>
            </a:r>
            <a:r>
              <a:rPr lang="es-ES" sz="2000" b="1" dirty="0" smtClean="0">
                <a:solidFill>
                  <a:schemeClr val="bg1"/>
                </a:solidFill>
                <a:latin typeface="Franklin Gothic Book"/>
              </a:rPr>
              <a:t>capacitación de las mujeres que trabajan por cuenta propia</a:t>
            </a:r>
            <a:r>
              <a:rPr lang="es-ES" sz="2000" dirty="0" smtClean="0">
                <a:solidFill>
                  <a:schemeClr val="bg1"/>
                </a:solidFill>
                <a:latin typeface="Franklin Gothic Book"/>
              </a:rPr>
              <a:t> y las mujeres en la formación profesional.</a:t>
            </a:r>
            <a:endParaRPr lang="es-ES" sz="2000" dirty="0">
              <a:solidFill>
                <a:schemeClr val="bg1"/>
              </a:solidFill>
              <a:latin typeface="Franklin Gothic Book"/>
            </a:endParaRPr>
          </a:p>
        </p:txBody>
      </p:sp>
    </p:spTree>
    <p:extLst>
      <p:ext uri="{BB962C8B-B14F-4D97-AF65-F5344CB8AC3E}">
        <p14:creationId xmlns:p14="http://schemas.microsoft.com/office/powerpoint/2010/main" val="952303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260648"/>
            <a:ext cx="7056783" cy="523220"/>
          </a:xfrm>
          <a:prstGeom prst="rect">
            <a:avLst/>
          </a:prstGeom>
        </p:spPr>
        <p:txBody>
          <a:bodyPr wrap="square">
            <a:spAutoFit/>
          </a:bodyPr>
          <a:lstStyle/>
          <a:p>
            <a:r>
              <a:rPr lang="es-MX" sz="2800" dirty="0">
                <a:solidFill>
                  <a:prstClr val="black"/>
                </a:solidFill>
                <a:latin typeface="Franklin Gothic Book" panose="020B0503020102020204" pitchFamily="34" charset="0"/>
              </a:rPr>
              <a:t>		</a:t>
            </a:r>
            <a:endParaRPr lang="es-MX" sz="2400" dirty="0">
              <a:solidFill>
                <a:prstClr val="black"/>
              </a:solidFill>
              <a:latin typeface="Franklin Gothic Book" panose="020B0503020102020204" pitchFamily="34" charset="0"/>
            </a:endParaRPr>
          </a:p>
        </p:txBody>
      </p:sp>
      <p:sp>
        <p:nvSpPr>
          <p:cNvPr id="9" name="Rectángulo 8"/>
          <p:cNvSpPr/>
          <p:nvPr/>
        </p:nvSpPr>
        <p:spPr>
          <a:xfrm>
            <a:off x="800101" y="369144"/>
            <a:ext cx="6642100" cy="6370975"/>
          </a:xfrm>
          <a:prstGeom prst="rect">
            <a:avLst/>
          </a:prstGeom>
        </p:spPr>
        <p:txBody>
          <a:bodyPr wrap="square">
            <a:spAutoFit/>
          </a:bodyPr>
          <a:lstStyle/>
          <a:p>
            <a:r>
              <a:rPr lang="es-ES" sz="2400" dirty="0" err="1" smtClean="0">
                <a:solidFill>
                  <a:prstClr val="black"/>
                </a:solidFill>
                <a:latin typeface="Franklin Gothic Book" panose="020B0503020102020204"/>
              </a:rPr>
              <a:t>Laudato</a:t>
            </a:r>
            <a:r>
              <a:rPr lang="es-ES" dirty="0" smtClean="0">
                <a:solidFill>
                  <a:prstClr val="black"/>
                </a:solidFill>
              </a:rPr>
              <a:t> </a:t>
            </a:r>
            <a:r>
              <a:rPr lang="es-ES" sz="2400" dirty="0" smtClean="0">
                <a:solidFill>
                  <a:prstClr val="black"/>
                </a:solidFill>
                <a:latin typeface="Franklin Gothic Book"/>
              </a:rPr>
              <a:t>si' (en latín; Alabado seas, en español) es el título de la segunda encíclica del papa Francisco, firmada el 24 de mayo, Solemnidad de Pentecostés, del año 2015; y que fue presentada el 18 de junio de 2015.1</a:t>
            </a:r>
          </a:p>
          <a:p>
            <a:endParaRPr lang="es-ES" sz="2400" dirty="0" smtClean="0">
              <a:solidFill>
                <a:prstClr val="black"/>
              </a:solidFill>
              <a:latin typeface="Franklin Gothic Book"/>
            </a:endParaRPr>
          </a:p>
          <a:p>
            <a:r>
              <a:rPr lang="es-ES" sz="2400" dirty="0" smtClean="0">
                <a:solidFill>
                  <a:prstClr val="black"/>
                </a:solidFill>
                <a:latin typeface="Franklin Gothic Book"/>
              </a:rPr>
              <a:t>La encíclica se centra en el planeta Tierra como lugar en el que viven los hombres, defendiendo la naturaleza, la vida animal y las reformas energéticas en los seis capítulos compuestos; presenta el subtítulo: Sobre el cuidado de la casa común. Francisco realiza una «crítica mordaz del consumismo y el desarrollo irresponsable con un alegato en favor de una acción mundial rápida y unificada “para combatir la degradación ambiental y el cambio climático”»</a:t>
            </a:r>
            <a:endParaRPr lang="es-ES" sz="2400" dirty="0">
              <a:solidFill>
                <a:prstClr val="black"/>
              </a:solidFill>
              <a:latin typeface="Franklin Gothic Book"/>
            </a:endParaRPr>
          </a:p>
        </p:txBody>
      </p:sp>
      <p:pic>
        <p:nvPicPr>
          <p:cNvPr id="3083" name="Picture 11" descr="Coat of arms of Franciscu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2568793"/>
            <a:ext cx="142875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635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hangingPunct="1">
              <a:defRPr/>
            </a:pPr>
            <a:r>
              <a:rPr lang="es-MX" dirty="0" smtClean="0"/>
              <a:t>Producto interno Bruto</a:t>
            </a:r>
            <a:br>
              <a:rPr lang="es-MX" dirty="0" smtClean="0"/>
            </a:br>
            <a:r>
              <a:rPr lang="es-MX" dirty="0" smtClean="0"/>
              <a:t>PIB</a:t>
            </a:r>
            <a:endParaRPr lang="es-MX" dirty="0"/>
          </a:p>
        </p:txBody>
      </p:sp>
      <p:sp>
        <p:nvSpPr>
          <p:cNvPr id="41987" name="2 CuadroTexto"/>
          <p:cNvSpPr txBox="1">
            <a:spLocks noChangeArrowheads="1"/>
          </p:cNvSpPr>
          <p:nvPr/>
        </p:nvSpPr>
        <p:spPr bwMode="auto">
          <a:xfrm>
            <a:off x="642938" y="1857375"/>
            <a:ext cx="821531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2400">
                <a:solidFill>
                  <a:prstClr val="white"/>
                </a:solidFill>
                <a:latin typeface="Arial" pitchFamily="34" charset="0"/>
                <a:cs typeface="Arial" pitchFamily="34" charset="0"/>
              </a:rPr>
              <a:t>El  </a:t>
            </a:r>
            <a:r>
              <a:rPr lang="es-MX" altLang="es-MX" sz="2400" b="1">
                <a:solidFill>
                  <a:prstClr val="white"/>
                </a:solidFill>
                <a:latin typeface="Arial" pitchFamily="34" charset="0"/>
                <a:cs typeface="Arial" pitchFamily="34" charset="0"/>
              </a:rPr>
              <a:t>Producto Interno Bruto (PIB) </a:t>
            </a:r>
            <a:r>
              <a:rPr lang="es-MX" altLang="es-MX" sz="2400">
                <a:solidFill>
                  <a:prstClr val="white"/>
                </a:solidFill>
                <a:latin typeface="Arial" pitchFamily="34" charset="0"/>
                <a:cs typeface="Arial" pitchFamily="34" charset="0"/>
              </a:rPr>
              <a:t>es</a:t>
            </a:r>
            <a:r>
              <a:rPr lang="es-MX" altLang="es-MX" sz="2400" b="1">
                <a:solidFill>
                  <a:prstClr val="white"/>
                </a:solidFill>
                <a:latin typeface="Arial" pitchFamily="34" charset="0"/>
                <a:cs typeface="Arial" pitchFamily="34" charset="0"/>
              </a:rPr>
              <a:t> </a:t>
            </a:r>
            <a:r>
              <a:rPr lang="es-MX" altLang="es-MX" sz="2400">
                <a:solidFill>
                  <a:prstClr val="white"/>
                </a:solidFill>
                <a:latin typeface="Arial" pitchFamily="34" charset="0"/>
                <a:cs typeface="Arial" pitchFamily="34" charset="0"/>
              </a:rPr>
              <a:t>el valor monetario total de la producción corriente  de bienes y servicios de un país durante un período (normalmente un trimestre o un año).</a:t>
            </a:r>
          </a:p>
          <a:p>
            <a:pPr eaLnBrk="1" fontAlgn="base" hangingPunct="1">
              <a:spcBef>
                <a:spcPct val="0"/>
              </a:spcBef>
              <a:spcAft>
                <a:spcPct val="0"/>
              </a:spcAft>
              <a:buClrTx/>
              <a:buSzTx/>
              <a:buFontTx/>
              <a:buNone/>
            </a:pPr>
            <a:endParaRPr lang="es-MX" altLang="es-MX" sz="2400">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2400">
                <a:solidFill>
                  <a:prstClr val="white"/>
                </a:solidFill>
                <a:latin typeface="Arial" pitchFamily="34" charset="0"/>
                <a:cs typeface="Arial" pitchFamily="34" charset="0"/>
              </a:rPr>
              <a:t>El PIB es una magnitud de flujo , pues contabiliza sólo los bienes y servicios producidos durante la etapa de estudio.</a:t>
            </a:r>
          </a:p>
          <a:p>
            <a:pPr eaLnBrk="1" fontAlgn="base" hangingPunct="1">
              <a:spcBef>
                <a:spcPct val="0"/>
              </a:spcBef>
              <a:spcAft>
                <a:spcPct val="0"/>
              </a:spcAft>
              <a:buClrTx/>
              <a:buSzTx/>
              <a:buFontTx/>
              <a:buNone/>
            </a:pPr>
            <a:endParaRPr lang="es-MX" altLang="es-MX" sz="2400">
              <a:solidFill>
                <a:prstClr val="white"/>
              </a:solidFill>
              <a:latin typeface="Arial" pitchFamily="34" charset="0"/>
              <a:cs typeface="Arial" pitchFamily="34" charset="0"/>
            </a:endParaRPr>
          </a:p>
          <a:p>
            <a:pPr eaLnBrk="1" fontAlgn="base" hangingPunct="1">
              <a:spcBef>
                <a:spcPct val="0"/>
              </a:spcBef>
              <a:spcAft>
                <a:spcPct val="0"/>
              </a:spcAft>
              <a:buClrTx/>
              <a:buSzTx/>
              <a:buFontTx/>
              <a:buNone/>
            </a:pPr>
            <a:r>
              <a:rPr lang="es-MX" altLang="es-MX" sz="2400">
                <a:solidFill>
                  <a:prstClr val="white"/>
                </a:solidFill>
                <a:latin typeface="Arial" pitchFamily="34" charset="0"/>
                <a:cs typeface="Arial" pitchFamily="34" charset="0"/>
              </a:rPr>
              <a:t>Por otra parte el PIB no contabiliza  los bienes que son fruto del trabajo informal ( trabajo doméstico  , intercambio entre conocidos etc.</a:t>
            </a:r>
          </a:p>
        </p:txBody>
      </p:sp>
    </p:spTree>
    <p:extLst>
      <p:ext uri="{BB962C8B-B14F-4D97-AF65-F5344CB8AC3E}">
        <p14:creationId xmlns:p14="http://schemas.microsoft.com/office/powerpoint/2010/main" val="1226552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1 CuadroTexto"/>
          <p:cNvSpPr txBox="1">
            <a:spLocks noChangeArrowheads="1"/>
          </p:cNvSpPr>
          <p:nvPr/>
        </p:nvSpPr>
        <p:spPr bwMode="auto">
          <a:xfrm>
            <a:off x="250825" y="5732463"/>
            <a:ext cx="46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1800">
                <a:solidFill>
                  <a:prstClr val="white"/>
                </a:solidFill>
                <a:latin typeface="Arial" pitchFamily="34" charset="0"/>
                <a:cs typeface="Arial" pitchFamily="34" charset="0"/>
              </a:rPr>
              <a:t>(</a:t>
            </a:r>
          </a:p>
        </p:txBody>
      </p:sp>
      <p:pic>
        <p:nvPicPr>
          <p:cNvPr id="1026" name="Picture 2" descr="latino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75" y="901520"/>
            <a:ext cx="7559898" cy="595647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54546" y="0"/>
            <a:ext cx="8718998" cy="923330"/>
          </a:xfrm>
          <a:prstGeom prst="rect">
            <a:avLst/>
          </a:prstGeom>
        </p:spPr>
        <p:txBody>
          <a:bodyPr wrap="square">
            <a:spAutoFit/>
          </a:bodyPr>
          <a:lstStyle/>
          <a:p>
            <a:r>
              <a:rPr lang="es-ES" dirty="0">
                <a:solidFill>
                  <a:prstClr val="black"/>
                </a:solidFill>
              </a:rPr>
              <a:t>Esta es una lista de las naciones sudamericanas según su Producto Interno Bruto (PIB) calculado a precios de paridad de poder adquisitivo (PPA). Los datos son estimaciones para 20151 del Fondo Monetario Internacional.</a:t>
            </a:r>
          </a:p>
        </p:txBody>
      </p:sp>
    </p:spTree>
    <p:extLst>
      <p:ext uri="{BB962C8B-B14F-4D97-AF65-F5344CB8AC3E}">
        <p14:creationId xmlns:p14="http://schemas.microsoft.com/office/powerpoint/2010/main" val="3188679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8888" y="1557338"/>
            <a:ext cx="7416800" cy="5324475"/>
          </a:xfrm>
          <a:prstGeom prst="rect">
            <a:avLst/>
          </a:prstGeom>
          <a:noFill/>
        </p:spPr>
        <p:txBody>
          <a:bodyPr>
            <a:spAutoFit/>
          </a:bodyPr>
          <a:lstStyle/>
          <a:p>
            <a:pPr fontAlgn="base">
              <a:spcBef>
                <a:spcPct val="0"/>
              </a:spcBef>
              <a:spcAft>
                <a:spcPct val="0"/>
              </a:spcAft>
              <a:buFont typeface="Arial" pitchFamily="34" charset="0"/>
              <a:buChar char="•"/>
              <a:defRPr/>
            </a:pPr>
            <a:r>
              <a:rPr lang="es-MX" sz="2000" dirty="0">
                <a:solidFill>
                  <a:prstClr val="white"/>
                </a:solidFill>
                <a:latin typeface="Arial" charset="0"/>
                <a:cs typeface="Arial" charset="0"/>
              </a:rPr>
              <a:t>Chile se ha planteado el desafío de ser un país desarrollado a   fines de esta década o principio de la siguiente.</a:t>
            </a:r>
          </a:p>
          <a:p>
            <a:pPr fontAlgn="base">
              <a:spcBef>
                <a:spcPct val="0"/>
              </a:spcBef>
              <a:spcAft>
                <a:spcPct val="0"/>
              </a:spcAft>
              <a:buFont typeface="Arial" pitchFamily="34" charset="0"/>
              <a:buChar char="•"/>
              <a:defRPr/>
            </a:pPr>
            <a:endParaRPr lang="es-MX" sz="2000" dirty="0">
              <a:solidFill>
                <a:prstClr val="white"/>
              </a:solidFill>
              <a:latin typeface="Arial" charset="0"/>
              <a:cs typeface="Arial" charset="0"/>
            </a:endParaRPr>
          </a:p>
          <a:p>
            <a:pPr fontAlgn="base">
              <a:spcBef>
                <a:spcPct val="0"/>
              </a:spcBef>
              <a:spcAft>
                <a:spcPct val="0"/>
              </a:spcAft>
              <a:buFont typeface="Arial" pitchFamily="34" charset="0"/>
              <a:buChar char="•"/>
              <a:defRPr/>
            </a:pPr>
            <a:r>
              <a:rPr lang="es-MX" sz="2000" dirty="0">
                <a:solidFill>
                  <a:prstClr val="white"/>
                </a:solidFill>
                <a:latin typeface="Arial" charset="0"/>
                <a:cs typeface="Arial" charset="0"/>
              </a:rPr>
              <a:t>Para tal efecto su ingreso per cápita deberá </a:t>
            </a:r>
            <a:r>
              <a:rPr lang="es-MX" sz="2000" dirty="0" smtClean="0">
                <a:solidFill>
                  <a:prstClr val="white"/>
                </a:solidFill>
                <a:latin typeface="Arial" charset="0"/>
                <a:cs typeface="Arial" charset="0"/>
              </a:rPr>
              <a:t>superar </a:t>
            </a:r>
            <a:r>
              <a:rPr lang="es-MX" sz="2000" dirty="0" smtClean="0">
                <a:solidFill>
                  <a:prstClr val="white"/>
                </a:solidFill>
                <a:latin typeface="Arial" charset="0"/>
                <a:cs typeface="Arial" charset="0"/>
              </a:rPr>
              <a:t>los</a:t>
            </a:r>
            <a:r>
              <a:rPr lang="es-MX" sz="2000" dirty="0" smtClean="0">
                <a:solidFill>
                  <a:prstClr val="white"/>
                </a:solidFill>
                <a:latin typeface="Arial" charset="0"/>
                <a:cs typeface="Arial" charset="0"/>
              </a:rPr>
              <a:t> </a:t>
            </a:r>
            <a:endParaRPr lang="es-MX" sz="2000" dirty="0">
              <a:solidFill>
                <a:prstClr val="white"/>
              </a:solidFill>
              <a:latin typeface="Arial" charset="0"/>
              <a:cs typeface="Arial" charset="0"/>
            </a:endParaRPr>
          </a:p>
          <a:p>
            <a:pPr fontAlgn="base">
              <a:spcBef>
                <a:spcPct val="0"/>
              </a:spcBef>
              <a:spcAft>
                <a:spcPct val="0"/>
              </a:spcAft>
              <a:defRPr/>
            </a:pPr>
            <a:r>
              <a:rPr lang="es-MX" sz="2000" dirty="0">
                <a:solidFill>
                  <a:prstClr val="white"/>
                </a:solidFill>
                <a:latin typeface="Arial" charset="0"/>
                <a:cs typeface="Arial" charset="0"/>
              </a:rPr>
              <a:t> US$ 20.000 aproximadamente.</a:t>
            </a:r>
          </a:p>
          <a:p>
            <a:pPr fontAlgn="base">
              <a:spcBef>
                <a:spcPct val="0"/>
              </a:spcBef>
              <a:spcAft>
                <a:spcPct val="0"/>
              </a:spcAft>
              <a:defRPr/>
            </a:pPr>
            <a:endParaRPr lang="es-MX" sz="2000" dirty="0">
              <a:solidFill>
                <a:prstClr val="white"/>
              </a:solidFill>
              <a:latin typeface="Arial" charset="0"/>
              <a:cs typeface="Arial" charset="0"/>
            </a:endParaRPr>
          </a:p>
          <a:p>
            <a:pPr fontAlgn="base">
              <a:spcBef>
                <a:spcPct val="0"/>
              </a:spcBef>
              <a:spcAft>
                <a:spcPct val="0"/>
              </a:spcAft>
              <a:buFont typeface="Arial" pitchFamily="34" charset="0"/>
              <a:buChar char="•"/>
              <a:defRPr/>
            </a:pPr>
            <a:r>
              <a:rPr lang="es-MX" sz="2000" dirty="0">
                <a:solidFill>
                  <a:prstClr val="white"/>
                </a:solidFill>
                <a:latin typeface="Arial" charset="0"/>
                <a:cs typeface="Arial" charset="0"/>
              </a:rPr>
              <a:t> Par tal efecto deberá aumentar fuertemente su desarrollo</a:t>
            </a:r>
          </a:p>
          <a:p>
            <a:pPr fontAlgn="base">
              <a:spcBef>
                <a:spcPct val="0"/>
              </a:spcBef>
              <a:spcAft>
                <a:spcPct val="0"/>
              </a:spcAft>
              <a:defRPr/>
            </a:pPr>
            <a:r>
              <a:rPr lang="es-MX" sz="2000" dirty="0">
                <a:solidFill>
                  <a:prstClr val="white"/>
                </a:solidFill>
                <a:latin typeface="Arial" charset="0"/>
                <a:cs typeface="Arial" charset="0"/>
              </a:rPr>
              <a:t>  económico en todas las áreas de la economía , minería ,          agricultura, forestal pesca, transportes, servicios etc.</a:t>
            </a:r>
          </a:p>
          <a:p>
            <a:pPr fontAlgn="base">
              <a:spcBef>
                <a:spcPct val="0"/>
              </a:spcBef>
              <a:spcAft>
                <a:spcPct val="0"/>
              </a:spcAft>
              <a:defRPr/>
            </a:pPr>
            <a:endParaRPr lang="es-MX" sz="2000" dirty="0">
              <a:solidFill>
                <a:prstClr val="white"/>
              </a:solidFill>
              <a:latin typeface="Arial" charset="0"/>
              <a:cs typeface="Arial" charset="0"/>
            </a:endParaRPr>
          </a:p>
          <a:p>
            <a:pPr fontAlgn="base">
              <a:spcBef>
                <a:spcPct val="0"/>
              </a:spcBef>
              <a:spcAft>
                <a:spcPct val="0"/>
              </a:spcAft>
              <a:buFont typeface="Arial" pitchFamily="34" charset="0"/>
              <a:buChar char="•"/>
              <a:defRPr/>
            </a:pPr>
            <a:r>
              <a:rPr lang="es-MX" sz="2000" dirty="0">
                <a:solidFill>
                  <a:prstClr val="white"/>
                </a:solidFill>
                <a:latin typeface="Arial" charset="0"/>
                <a:cs typeface="Arial" charset="0"/>
              </a:rPr>
              <a:t> Para el logro de lo anterior requiere necesariamente  incrementar  la producción de energía , por eso es importante</a:t>
            </a:r>
          </a:p>
          <a:p>
            <a:pPr fontAlgn="base">
              <a:spcBef>
                <a:spcPct val="0"/>
              </a:spcBef>
              <a:spcAft>
                <a:spcPct val="0"/>
              </a:spcAft>
              <a:defRPr/>
            </a:pPr>
            <a:r>
              <a:rPr lang="es-MX" sz="2000" dirty="0">
                <a:solidFill>
                  <a:prstClr val="white"/>
                </a:solidFill>
                <a:latin typeface="Arial" charset="0"/>
                <a:cs typeface="Arial" charset="0"/>
              </a:rPr>
              <a:t>el desarrollo de nuevas fuentes de energía ya sean convencionales o no convencionales renovables.</a:t>
            </a:r>
          </a:p>
          <a:p>
            <a:pPr marL="457200" indent="-457200" fontAlgn="base">
              <a:spcBef>
                <a:spcPct val="0"/>
              </a:spcBef>
              <a:spcAft>
                <a:spcPct val="0"/>
              </a:spcAft>
              <a:buFont typeface="Arial" pitchFamily="34" charset="0"/>
              <a:buChar char="•"/>
              <a:defRPr/>
            </a:pPr>
            <a:endParaRPr lang="es-MX" sz="2000" dirty="0">
              <a:solidFill>
                <a:prstClr val="white"/>
              </a:solidFill>
              <a:latin typeface="Arial" charset="0"/>
              <a:cs typeface="Arial" charset="0"/>
            </a:endParaRPr>
          </a:p>
          <a:p>
            <a:pPr fontAlgn="base">
              <a:spcBef>
                <a:spcPct val="0"/>
              </a:spcBef>
              <a:spcAft>
                <a:spcPct val="0"/>
              </a:spcAft>
              <a:defRPr/>
            </a:pPr>
            <a:endParaRPr lang="es-MX" sz="2000" dirty="0">
              <a:solidFill>
                <a:prstClr val="white"/>
              </a:solidFill>
              <a:latin typeface="Arial" charset="0"/>
              <a:cs typeface="Arial" charset="0"/>
            </a:endParaRPr>
          </a:p>
          <a:p>
            <a:pPr fontAlgn="base">
              <a:spcBef>
                <a:spcPct val="0"/>
              </a:spcBef>
              <a:spcAft>
                <a:spcPct val="0"/>
              </a:spcAft>
              <a:buFont typeface="Arial" pitchFamily="34" charset="0"/>
              <a:buChar char="•"/>
              <a:defRPr/>
            </a:pPr>
            <a:endParaRPr lang="es-MX" sz="2000" dirty="0">
              <a:solidFill>
                <a:prstClr val="white"/>
              </a:solidFill>
              <a:latin typeface="Arial" charset="0"/>
              <a:cs typeface="Arial" charset="0"/>
            </a:endParaRPr>
          </a:p>
        </p:txBody>
      </p:sp>
      <p:sp>
        <p:nvSpPr>
          <p:cNvPr id="44035" name="4 CuadroTexto"/>
          <p:cNvSpPr txBox="1">
            <a:spLocks noChangeArrowheads="1"/>
          </p:cNvSpPr>
          <p:nvPr/>
        </p:nvSpPr>
        <p:spPr bwMode="auto">
          <a:xfrm>
            <a:off x="1042988" y="836613"/>
            <a:ext cx="6192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r>
              <a:rPr lang="es-MX" altLang="es-MX" sz="2000">
                <a:solidFill>
                  <a:srgbClr val="FF0000"/>
                </a:solidFill>
                <a:latin typeface="Arial" pitchFamily="34" charset="0"/>
                <a:cs typeface="Arial" pitchFamily="34" charset="0"/>
              </a:rPr>
              <a:t>Ingreso per cápita = PIB/Nº de habitantes del país</a:t>
            </a:r>
          </a:p>
        </p:txBody>
      </p:sp>
    </p:spTree>
    <p:extLst>
      <p:ext uri="{BB962C8B-B14F-4D97-AF65-F5344CB8AC3E}">
        <p14:creationId xmlns:p14="http://schemas.microsoft.com/office/powerpoint/2010/main" val="2915477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75656" y="1628800"/>
            <a:ext cx="6192688" cy="2062103"/>
          </a:xfrm>
          <a:prstGeom prst="rect">
            <a:avLst/>
          </a:prstGeom>
          <a:noFill/>
        </p:spPr>
        <p:txBody>
          <a:bodyPr wrap="square" rtlCol="0">
            <a:spAutoFit/>
          </a:bodyPr>
          <a:lstStyle/>
          <a:p>
            <a:r>
              <a:rPr lang="es-ES" sz="3200" dirty="0" smtClean="0">
                <a:latin typeface="Franklin Gothic Book"/>
              </a:rPr>
              <a:t>Pregunta:</a:t>
            </a:r>
          </a:p>
          <a:p>
            <a:endParaRPr lang="es-ES" sz="3200" dirty="0">
              <a:latin typeface="Franklin Gothic Book"/>
            </a:endParaRPr>
          </a:p>
          <a:p>
            <a:endParaRPr lang="es-ES" sz="3200" dirty="0" smtClean="0">
              <a:latin typeface="Franklin Gothic Book"/>
            </a:endParaRPr>
          </a:p>
          <a:p>
            <a:r>
              <a:rPr lang="es-ES" sz="3200" dirty="0" smtClean="0">
                <a:latin typeface="Franklin Gothic Book"/>
              </a:rPr>
              <a:t>¿ Es Chile un País Desarrollado? </a:t>
            </a:r>
            <a:endParaRPr lang="es-ES" sz="3200" dirty="0">
              <a:latin typeface="Franklin Gothic Book"/>
            </a:endParaRPr>
          </a:p>
        </p:txBody>
      </p:sp>
    </p:spTree>
    <p:extLst>
      <p:ext uri="{BB962C8B-B14F-4D97-AF65-F5344CB8AC3E}">
        <p14:creationId xmlns:p14="http://schemas.microsoft.com/office/powerpoint/2010/main" val="437703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MX" dirty="0" smtClean="0"/>
              <a:t>INDICADORES DEL DESARROLLO SUSTENTABLE</a:t>
            </a:r>
            <a:endParaRPr lang="es-MX" dirty="0"/>
          </a:p>
        </p:txBody>
      </p:sp>
      <p:sp>
        <p:nvSpPr>
          <p:cNvPr id="45059" name="6 Rectángulo"/>
          <p:cNvSpPr>
            <a:spLocks noChangeArrowheads="1"/>
          </p:cNvSpPr>
          <p:nvPr/>
        </p:nvSpPr>
        <p:spPr bwMode="auto">
          <a:xfrm>
            <a:off x="857250" y="1928813"/>
            <a:ext cx="75723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just" eaLnBrk="1" fontAlgn="base" hangingPunct="1">
              <a:spcBef>
                <a:spcPct val="0"/>
              </a:spcBef>
              <a:spcAft>
                <a:spcPct val="0"/>
              </a:spcAft>
              <a:buClrTx/>
              <a:buSzTx/>
              <a:buFontTx/>
              <a:buNone/>
            </a:pPr>
            <a:r>
              <a:rPr lang="es-ES" altLang="es-MX" sz="2000">
                <a:solidFill>
                  <a:prstClr val="white"/>
                </a:solidFill>
                <a:latin typeface="Arial" pitchFamily="34" charset="0"/>
                <a:cs typeface="Arial" pitchFamily="34" charset="0"/>
              </a:rPr>
              <a:t>Los indicadores para monitorear el progreso en las distintas dimensiones son necesarios para ayudar a quienes toman las decisiones y elaboran las políticas a todo nivel a mantenerse enfocados en el camino hacia el desarrollo sustentable. </a:t>
            </a:r>
          </a:p>
          <a:p>
            <a:pPr algn="just" eaLnBrk="1" fontAlgn="base" hangingPunct="1">
              <a:spcBef>
                <a:spcPct val="0"/>
              </a:spcBef>
              <a:spcAft>
                <a:spcPct val="0"/>
              </a:spcAft>
              <a:buClrTx/>
              <a:buSzTx/>
              <a:buFontTx/>
              <a:buNone/>
            </a:pPr>
            <a:endParaRPr lang="es-ES" altLang="es-MX" sz="2000">
              <a:solidFill>
                <a:prstClr val="white"/>
              </a:solidFill>
              <a:latin typeface="Arial" pitchFamily="34" charset="0"/>
              <a:cs typeface="Arial" pitchFamily="34" charset="0"/>
            </a:endParaRPr>
          </a:p>
          <a:p>
            <a:pPr algn="just" eaLnBrk="1" fontAlgn="base" hangingPunct="1">
              <a:spcBef>
                <a:spcPct val="0"/>
              </a:spcBef>
              <a:spcAft>
                <a:spcPct val="0"/>
              </a:spcAft>
              <a:buClrTx/>
              <a:buSzTx/>
              <a:buFontTx/>
              <a:buNone/>
            </a:pPr>
            <a:r>
              <a:rPr lang="es-ES" altLang="es-MX" sz="2000">
                <a:solidFill>
                  <a:prstClr val="white"/>
                </a:solidFill>
                <a:latin typeface="Arial" pitchFamily="34" charset="0"/>
                <a:cs typeface="Arial" pitchFamily="34" charset="0"/>
              </a:rPr>
              <a:t>El proceso de elaboración de indicadores es lento y complejo y requiere numerosas consultas. </a:t>
            </a:r>
          </a:p>
          <a:p>
            <a:pPr algn="just" eaLnBrk="1" fontAlgn="base" hangingPunct="1">
              <a:spcBef>
                <a:spcPct val="0"/>
              </a:spcBef>
              <a:spcAft>
                <a:spcPct val="0"/>
              </a:spcAft>
              <a:buClrTx/>
              <a:buSzTx/>
              <a:buFontTx/>
              <a:buNone/>
            </a:pPr>
            <a:endParaRPr lang="es-ES" altLang="es-MX" sz="2000">
              <a:solidFill>
                <a:prstClr val="white"/>
              </a:solidFill>
              <a:latin typeface="Arial" pitchFamily="34" charset="0"/>
              <a:cs typeface="Arial" pitchFamily="34" charset="0"/>
            </a:endParaRPr>
          </a:p>
          <a:p>
            <a:pPr algn="just" eaLnBrk="1" fontAlgn="base" hangingPunct="1">
              <a:spcBef>
                <a:spcPct val="0"/>
              </a:spcBef>
              <a:spcAft>
                <a:spcPct val="0"/>
              </a:spcAft>
              <a:buClrTx/>
              <a:buSzTx/>
              <a:buFontTx/>
              <a:buNone/>
            </a:pPr>
            <a:r>
              <a:rPr lang="es-ES" altLang="es-MX" sz="2000">
                <a:solidFill>
                  <a:prstClr val="white"/>
                </a:solidFill>
                <a:latin typeface="Arial" pitchFamily="34" charset="0"/>
                <a:cs typeface="Arial" pitchFamily="34" charset="0"/>
              </a:rPr>
              <a:t>Cuando aparece un nuevo indicador éste debe ser puesto a prueba y modificado a la luz de la experiencia.</a:t>
            </a:r>
          </a:p>
          <a:p>
            <a:pPr algn="just" eaLnBrk="1" fontAlgn="base" hangingPunct="1">
              <a:spcBef>
                <a:spcPct val="0"/>
              </a:spcBef>
              <a:spcAft>
                <a:spcPct val="0"/>
              </a:spcAft>
              <a:buClrTx/>
              <a:buSzTx/>
              <a:buFontTx/>
              <a:buNone/>
            </a:pPr>
            <a:r>
              <a:rPr lang="es-ES" altLang="es-MX" sz="2000">
                <a:solidFill>
                  <a:prstClr val="white"/>
                </a:solidFill>
                <a:latin typeface="Arial" pitchFamily="34" charset="0"/>
                <a:cs typeface="Arial" pitchFamily="34" charset="0"/>
              </a:rPr>
              <a:t/>
            </a:r>
            <a:br>
              <a:rPr lang="es-ES" altLang="es-MX" sz="2000">
                <a:solidFill>
                  <a:prstClr val="white"/>
                </a:solidFill>
                <a:latin typeface="Arial" pitchFamily="34" charset="0"/>
                <a:cs typeface="Arial" pitchFamily="34" charset="0"/>
              </a:rPr>
            </a:br>
            <a:r>
              <a:rPr lang="es-ES" altLang="es-MX" sz="2000">
                <a:solidFill>
                  <a:prstClr val="white"/>
                </a:solidFill>
                <a:latin typeface="Arial" pitchFamily="34" charset="0"/>
                <a:cs typeface="Arial" pitchFamily="34" charset="0"/>
              </a:rPr>
              <a:t>Los indicadores económicos son comúnmente los más usados. Sin embargo, los indicadores sociales, ambientales e institucionales son esenciales para tener un panorama más completo de lo que ocurre con el desarrollo</a:t>
            </a:r>
            <a:endParaRPr lang="es-MX" altLang="es-MX" sz="200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62832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CuadroTexto"/>
          <p:cNvSpPr txBox="1">
            <a:spLocks noChangeArrowheads="1"/>
          </p:cNvSpPr>
          <p:nvPr/>
        </p:nvSpPr>
        <p:spPr bwMode="auto">
          <a:xfrm>
            <a:off x="1500188" y="10715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fontAlgn="base" hangingPunct="1">
              <a:spcBef>
                <a:spcPct val="0"/>
              </a:spcBef>
              <a:spcAft>
                <a:spcPct val="0"/>
              </a:spcAft>
              <a:buClrTx/>
              <a:buSzTx/>
              <a:buFontTx/>
              <a:buNone/>
            </a:pPr>
            <a:endParaRPr lang="es-MX" altLang="es-MX" sz="1800">
              <a:solidFill>
                <a:prstClr val="white"/>
              </a:solidFill>
              <a:latin typeface="Arial" pitchFamily="34" charset="0"/>
              <a:cs typeface="Arial" pitchFamily="34" charset="0"/>
            </a:endParaRPr>
          </a:p>
        </p:txBody>
      </p:sp>
      <p:graphicFrame>
        <p:nvGraphicFramePr>
          <p:cNvPr id="10" name="9 Tabla"/>
          <p:cNvGraphicFramePr>
            <a:graphicFrameLocks noGrp="1"/>
          </p:cNvGraphicFramePr>
          <p:nvPr/>
        </p:nvGraphicFramePr>
        <p:xfrm>
          <a:off x="1500188" y="714375"/>
          <a:ext cx="6643686" cy="5429250"/>
        </p:xfrm>
        <a:graphic>
          <a:graphicData uri="http://schemas.openxmlformats.org/drawingml/2006/table">
            <a:tbl>
              <a:tblPr>
                <a:tableStyleId>{BC89EF96-8CEA-46FF-86C4-4CE0E7609802}</a:tableStyleId>
              </a:tblPr>
              <a:tblGrid>
                <a:gridCol w="2214562"/>
                <a:gridCol w="2214562"/>
                <a:gridCol w="2214562"/>
              </a:tblGrid>
              <a:tr h="801554">
                <a:tc>
                  <a:txBody>
                    <a:bodyPr/>
                    <a:lstStyle/>
                    <a:p>
                      <a:pPr algn="ctr" fontAlgn="ctr"/>
                      <a:r>
                        <a:rPr lang="es-MX" sz="1400" u="none" strike="noStrike" dirty="0"/>
                        <a:t>Tema</a:t>
                      </a:r>
                      <a:endParaRPr lang="es-MX" sz="1400" b="0" i="0" u="none" strike="noStrike" dirty="0">
                        <a:solidFill>
                          <a:srgbClr val="000000"/>
                        </a:solidFill>
                        <a:latin typeface="Calibri"/>
                      </a:endParaRPr>
                    </a:p>
                  </a:txBody>
                  <a:tcPr marL="9525" marR="9525" marT="9525" marB="0" anchor="ctr"/>
                </a:tc>
                <a:tc>
                  <a:txBody>
                    <a:bodyPr/>
                    <a:lstStyle/>
                    <a:p>
                      <a:pPr algn="ctr" fontAlgn="ctr"/>
                      <a:r>
                        <a:rPr lang="es-MX" sz="1400" u="none" strike="noStrike"/>
                        <a:t>Subtema</a:t>
                      </a:r>
                      <a:endParaRPr lang="es-MX" sz="1400" b="0" i="0" u="none" strike="noStrike">
                        <a:solidFill>
                          <a:srgbClr val="000000"/>
                        </a:solidFill>
                        <a:latin typeface="Calibri"/>
                      </a:endParaRPr>
                    </a:p>
                  </a:txBody>
                  <a:tcPr marL="9525" marR="9525" marT="9525" marB="0" anchor="ctr"/>
                </a:tc>
                <a:tc>
                  <a:txBody>
                    <a:bodyPr/>
                    <a:lstStyle/>
                    <a:p>
                      <a:pPr algn="ctr" fontAlgn="ctr"/>
                      <a:r>
                        <a:rPr lang="es-MX" sz="1400" u="none" strike="noStrike"/>
                        <a:t>Indicador</a:t>
                      </a:r>
                      <a:endParaRPr lang="es-MX" sz="1400" b="0" i="0" u="none" strike="noStrike">
                        <a:solidFill>
                          <a:srgbClr val="000000"/>
                        </a:solidFill>
                        <a:latin typeface="Calibri"/>
                      </a:endParaRPr>
                    </a:p>
                  </a:txBody>
                  <a:tcPr marL="9525" marR="9525" marT="9525" marB="0" anchor="ctr"/>
                </a:tc>
              </a:tr>
              <a:tr h="1510741">
                <a:tc rowSpan="4">
                  <a:txBody>
                    <a:bodyPr/>
                    <a:lstStyle/>
                    <a:p>
                      <a:pPr algn="ctr" fontAlgn="ctr"/>
                      <a:r>
                        <a:rPr lang="es-MX" sz="1400" u="none" strike="noStrike"/>
                        <a:t>Equidad</a:t>
                      </a:r>
                      <a:endParaRPr lang="es-MX" sz="1400" b="0" i="0" u="none" strike="noStrike">
                        <a:solidFill>
                          <a:srgbClr val="000000"/>
                        </a:solidFill>
                        <a:latin typeface="Calibri"/>
                      </a:endParaRPr>
                    </a:p>
                  </a:txBody>
                  <a:tcPr marL="9525" marR="9525" marT="9525" marB="0" anchor="ctr"/>
                </a:tc>
                <a:tc rowSpan="3">
                  <a:txBody>
                    <a:bodyPr/>
                    <a:lstStyle/>
                    <a:p>
                      <a:pPr algn="ctr" fontAlgn="ctr"/>
                      <a:r>
                        <a:rPr lang="es-MX" sz="1400" u="none" strike="noStrike"/>
                        <a:t>Pobreza</a:t>
                      </a:r>
                      <a:endParaRPr lang="es-MX" sz="1400" b="0" i="0" u="none" strike="noStrike">
                        <a:solidFill>
                          <a:srgbClr val="000000"/>
                        </a:solidFill>
                        <a:latin typeface="Calibri"/>
                      </a:endParaRPr>
                    </a:p>
                  </a:txBody>
                  <a:tcPr marL="9525" marR="9525" marT="9525" marB="0" anchor="ctr"/>
                </a:tc>
                <a:tc>
                  <a:txBody>
                    <a:bodyPr/>
                    <a:lstStyle/>
                    <a:p>
                      <a:pPr algn="l" fontAlgn="ctr"/>
                      <a:r>
                        <a:rPr lang="es-MX" sz="1400" u="none" strike="noStrike"/>
                        <a:t>Porcentaje de la Población viviendo bajo la linea de la pobreza </a:t>
                      </a:r>
                      <a:endParaRPr lang="es-MX" sz="1400" b="0" i="0" u="none" strike="noStrike">
                        <a:solidFill>
                          <a:srgbClr val="000000"/>
                        </a:solidFill>
                        <a:latin typeface="Calibri"/>
                      </a:endParaRPr>
                    </a:p>
                  </a:txBody>
                  <a:tcPr marL="9525" marR="9525" marT="9525" marB="0" anchor="ctr"/>
                </a:tc>
              </a:tr>
              <a:tr h="1016520">
                <a:tc vMerge="1">
                  <a:txBody>
                    <a:bodyPr/>
                    <a:lstStyle/>
                    <a:p>
                      <a:endParaRPr lang="es-MX"/>
                    </a:p>
                  </a:txBody>
                  <a:tcPr/>
                </a:tc>
                <a:tc vMerge="1">
                  <a:txBody>
                    <a:bodyPr/>
                    <a:lstStyle/>
                    <a:p>
                      <a:endParaRPr lang="es-MX"/>
                    </a:p>
                  </a:txBody>
                  <a:tcPr/>
                </a:tc>
                <a:tc>
                  <a:txBody>
                    <a:bodyPr/>
                    <a:lstStyle/>
                    <a:p>
                      <a:pPr algn="l" fontAlgn="ctr"/>
                      <a:r>
                        <a:rPr lang="es-MX" sz="1400" u="none" strike="noStrike"/>
                        <a:t>Índice de desigualdad de ingresos (Índice Gini)</a:t>
                      </a:r>
                      <a:endParaRPr lang="es-MX" sz="1400" b="0" i="0" u="none" strike="noStrike">
                        <a:solidFill>
                          <a:srgbClr val="000000"/>
                        </a:solidFill>
                        <a:latin typeface="Calibri"/>
                      </a:endParaRPr>
                    </a:p>
                  </a:txBody>
                  <a:tcPr marL="9525" marR="9525" marT="9525" marB="0" anchor="ctr"/>
                </a:tc>
              </a:tr>
              <a:tr h="589694">
                <a:tc vMerge="1">
                  <a:txBody>
                    <a:bodyPr/>
                    <a:lstStyle/>
                    <a:p>
                      <a:endParaRPr lang="es-MX"/>
                    </a:p>
                  </a:txBody>
                  <a:tcPr/>
                </a:tc>
                <a:tc vMerge="1">
                  <a:txBody>
                    <a:bodyPr/>
                    <a:lstStyle/>
                    <a:p>
                      <a:endParaRPr lang="es-MX"/>
                    </a:p>
                  </a:txBody>
                  <a:tcPr/>
                </a:tc>
                <a:tc>
                  <a:txBody>
                    <a:bodyPr/>
                    <a:lstStyle/>
                    <a:p>
                      <a:pPr algn="l" fontAlgn="ctr"/>
                      <a:r>
                        <a:rPr lang="es-MX" sz="1400" u="none" strike="noStrike"/>
                        <a:t>Tasa de desempleo</a:t>
                      </a:r>
                      <a:endParaRPr lang="es-MX" sz="1400" b="0" i="0" u="none" strike="noStrike">
                        <a:solidFill>
                          <a:srgbClr val="000000"/>
                        </a:solidFill>
                        <a:latin typeface="Calibri"/>
                      </a:endParaRPr>
                    </a:p>
                  </a:txBody>
                  <a:tcPr marL="9525" marR="9525" marT="9525" marB="0" anchor="ctr"/>
                </a:tc>
              </a:tr>
              <a:tr h="1510741">
                <a:tc vMerge="1">
                  <a:txBody>
                    <a:bodyPr/>
                    <a:lstStyle/>
                    <a:p>
                      <a:endParaRPr lang="es-MX"/>
                    </a:p>
                  </a:txBody>
                  <a:tcPr/>
                </a:tc>
                <a:tc>
                  <a:txBody>
                    <a:bodyPr/>
                    <a:lstStyle/>
                    <a:p>
                      <a:pPr algn="ctr" fontAlgn="ctr"/>
                      <a:r>
                        <a:rPr lang="es-MX" sz="1400" u="none" strike="noStrike" dirty="0"/>
                        <a:t>Género</a:t>
                      </a:r>
                      <a:endParaRPr lang="es-MX" sz="1400" b="0" i="0" u="none" strike="noStrike" dirty="0">
                        <a:solidFill>
                          <a:srgbClr val="000000"/>
                        </a:solidFill>
                        <a:latin typeface="Calibri"/>
                      </a:endParaRPr>
                    </a:p>
                  </a:txBody>
                  <a:tcPr marL="9525" marR="9525" marT="9525" marB="0" anchor="ctr"/>
                </a:tc>
                <a:tc>
                  <a:txBody>
                    <a:bodyPr/>
                    <a:lstStyle/>
                    <a:p>
                      <a:pPr algn="l" fontAlgn="ctr"/>
                      <a:r>
                        <a:rPr lang="es-MX" sz="1400" u="none" strike="noStrike" dirty="0"/>
                        <a:t>Relación entre los salarios medios de los hombres y de las mujeres.</a:t>
                      </a:r>
                      <a:endParaRPr lang="es-MX" sz="1400" b="0" i="0" u="none" strike="noStrike" dirty="0">
                        <a:solidFill>
                          <a:srgbClr val="000000"/>
                        </a:solidFill>
                        <a:latin typeface="Calibri"/>
                      </a:endParaRPr>
                    </a:p>
                  </a:txBody>
                  <a:tcPr marL="9525" marR="9525" marT="9525" marB="0" anchor="ctr"/>
                </a:tc>
              </a:tr>
            </a:tbl>
          </a:graphicData>
        </a:graphic>
      </p:graphicFrame>
      <p:graphicFrame>
        <p:nvGraphicFramePr>
          <p:cNvPr id="4" name="3 Tabla"/>
          <p:cNvGraphicFramePr>
            <a:graphicFrameLocks noGrp="1"/>
          </p:cNvGraphicFramePr>
          <p:nvPr/>
        </p:nvGraphicFramePr>
        <p:xfrm>
          <a:off x="1538288" y="500063"/>
          <a:ext cx="2605087" cy="222660"/>
        </p:xfrm>
        <a:graphic>
          <a:graphicData uri="http://schemas.openxmlformats.org/drawingml/2006/table">
            <a:tbl>
              <a:tblPr>
                <a:tableStyleId>{BC89EF96-8CEA-46FF-86C4-4CE0E7609802}</a:tableStyleId>
              </a:tblPr>
              <a:tblGrid>
                <a:gridCol w="2605087"/>
              </a:tblGrid>
              <a:tr h="222250">
                <a:tc>
                  <a:txBody>
                    <a:bodyPr/>
                    <a:lstStyle/>
                    <a:p>
                      <a:pPr algn="just" fontAlgn="ctr"/>
                      <a:r>
                        <a:rPr lang="es-MX" sz="1400" u="none" strike="noStrike" dirty="0"/>
                        <a:t>INDICADORES SOCIALES</a:t>
                      </a:r>
                      <a:endParaRPr lang="es-MX" sz="1400" b="0" i="0" u="none" strike="noStrike" dirty="0">
                        <a:solidFill>
                          <a:srgbClr val="000000"/>
                        </a:solidFill>
                        <a:latin typeface="Calibri"/>
                      </a:endParaRPr>
                    </a:p>
                  </a:txBody>
                  <a:tcPr marL="9525" marR="9525" marT="9300" marB="0" anchor="ctr"/>
                </a:tc>
              </a:tr>
            </a:tbl>
          </a:graphicData>
        </a:graphic>
      </p:graphicFrame>
    </p:spTree>
    <p:extLst>
      <p:ext uri="{BB962C8B-B14F-4D97-AF65-F5344CB8AC3E}">
        <p14:creationId xmlns:p14="http://schemas.microsoft.com/office/powerpoint/2010/main" val="1667879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Rectángulo"/>
          <p:cNvSpPr>
            <a:spLocks noChangeArrowheads="1"/>
          </p:cNvSpPr>
          <p:nvPr/>
        </p:nvSpPr>
        <p:spPr bwMode="auto">
          <a:xfrm>
            <a:off x="1403350" y="1052513"/>
            <a:ext cx="6481763"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altLang="es-MX" sz="2000" b="1">
                <a:solidFill>
                  <a:srgbClr val="000000"/>
                </a:solidFill>
                <a:latin typeface="geoslab703_md_btmedium"/>
              </a:rPr>
              <a:t>El índice de Gini: el termómetro de la desigualdad en un país</a:t>
            </a:r>
          </a:p>
          <a:p>
            <a:pPr eaLnBrk="1" fontAlgn="base" hangingPunct="1">
              <a:spcBef>
                <a:spcPct val="0"/>
              </a:spcBef>
              <a:spcAft>
                <a:spcPct val="0"/>
              </a:spcAft>
            </a:pPr>
            <a:endParaRPr lang="es-MX" altLang="es-MX" sz="2000" b="1">
              <a:solidFill>
                <a:srgbClr val="000000"/>
              </a:solidFill>
              <a:latin typeface="geoslab703_md_btmedium"/>
            </a:endParaRPr>
          </a:p>
          <a:p>
            <a:pPr eaLnBrk="1" fontAlgn="base" hangingPunct="1">
              <a:spcBef>
                <a:spcPct val="0"/>
              </a:spcBef>
              <a:spcAft>
                <a:spcPct val="0"/>
              </a:spcAft>
            </a:pPr>
            <a:r>
              <a:rPr lang="es-MX" altLang="es-MX" sz="2000">
                <a:solidFill>
                  <a:prstClr val="white"/>
                </a:solidFill>
              </a:rPr>
              <a:t>El ideólogo y estadístico italiano Corrado Gini ideó en el año 1912 un método para medir la desigualdad de una determinada distribución en su obra Variabilità e mutabilità. En ella introdujo el valor de 0 para expresar la igualdad total entre todos los ciudadanos de un país y el valor de 1 para expresar la desigualdad total. El conjunto de infinitos valores que puede tomar esta distribución estará contenido entre 0 y 1, que es donde se encuentran todos los países (hasta la fecha, ningún país es totalmente igualitario o totalmente desigualitario).</a:t>
            </a:r>
          </a:p>
        </p:txBody>
      </p:sp>
    </p:spTree>
    <p:extLst>
      <p:ext uri="{BB962C8B-B14F-4D97-AF65-F5344CB8AC3E}">
        <p14:creationId xmlns:p14="http://schemas.microsoft.com/office/powerpoint/2010/main" val="275119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Erick Orrego\Escritorio\UAC\PTT 2013\m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567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928688"/>
            <a:ext cx="8143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00250"/>
            <a:ext cx="8191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Elipse"/>
          <p:cNvSpPr/>
          <p:nvPr/>
        </p:nvSpPr>
        <p:spPr>
          <a:xfrm>
            <a:off x="285750" y="857250"/>
            <a:ext cx="8429625" cy="5715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12" name="11 Elipse"/>
          <p:cNvSpPr/>
          <p:nvPr/>
        </p:nvSpPr>
        <p:spPr>
          <a:xfrm>
            <a:off x="71438" y="3143250"/>
            <a:ext cx="8572500" cy="7143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4357688"/>
            <a:ext cx="90011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Elipse"/>
          <p:cNvSpPr/>
          <p:nvPr/>
        </p:nvSpPr>
        <p:spPr>
          <a:xfrm>
            <a:off x="223838" y="4500563"/>
            <a:ext cx="8572500" cy="7143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14" name="13 Elipse"/>
          <p:cNvSpPr/>
          <p:nvPr/>
        </p:nvSpPr>
        <p:spPr>
          <a:xfrm>
            <a:off x="223838" y="5643563"/>
            <a:ext cx="8572500" cy="7143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Tree>
    <p:extLst>
      <p:ext uri="{BB962C8B-B14F-4D97-AF65-F5344CB8AC3E}">
        <p14:creationId xmlns:p14="http://schemas.microsoft.com/office/powerpoint/2010/main" val="411282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gini_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0"/>
            <a:ext cx="6951663"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1 Rectángulo"/>
          <p:cNvSpPr>
            <a:spLocks noChangeArrowheads="1"/>
          </p:cNvSpPr>
          <p:nvPr/>
        </p:nvSpPr>
        <p:spPr bwMode="auto">
          <a:xfrm>
            <a:off x="0" y="3213100"/>
            <a:ext cx="92535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altLang="es-MX">
                <a:solidFill>
                  <a:prstClr val="white"/>
                </a:solidFill>
              </a:rPr>
              <a:t>Matemáticamente, si la Curva de Lorenz se aleja de la diagonal, aumenta la desigualdad en la misma proporción en la que ha aumentado el área A. Cuando la curva se ha alejado al máximo, el área B ha desaparecido, lo que significa que una sola familia se ha quedado con el total de la riqueza de una economía.</a:t>
            </a:r>
          </a:p>
          <a:p>
            <a:pPr eaLnBrk="1" fontAlgn="base" hangingPunct="1">
              <a:spcBef>
                <a:spcPct val="0"/>
              </a:spcBef>
              <a:spcAft>
                <a:spcPct val="0"/>
              </a:spcAft>
            </a:pPr>
            <a:r>
              <a:rPr lang="es-MX" altLang="es-MX">
                <a:solidFill>
                  <a:prstClr val="white"/>
                </a:solidFill>
              </a:rPr>
              <a:t>En la realidad, todos los países se sitúan entre estos dos extremos. En el ejemplo, la curva representa la proporción de ingresos en función del número de habitantes. En este caso, el 20% de la población se queda con el 4% del ingreso; el 40% de la población, con el 12% (aumenta un 8% en relación al primero), el 60% con el 22% del ingreso y el 80% de la población con el 42% del ingreso acumulado, lo que da como resultado un índice de Gini del 0,48.</a:t>
            </a:r>
          </a:p>
        </p:txBody>
      </p:sp>
    </p:spTree>
    <p:extLst>
      <p:ext uri="{BB962C8B-B14F-4D97-AF65-F5344CB8AC3E}">
        <p14:creationId xmlns:p14="http://schemas.microsoft.com/office/powerpoint/2010/main" val="2787766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Rectángulo"/>
          <p:cNvSpPr>
            <a:spLocks noChangeArrowheads="1"/>
          </p:cNvSpPr>
          <p:nvPr/>
        </p:nvSpPr>
        <p:spPr bwMode="auto">
          <a:xfrm>
            <a:off x="1547813" y="908050"/>
            <a:ext cx="58324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pPr>
            <a:r>
              <a:rPr lang="es-MX" altLang="es-MX" sz="2400" b="1">
                <a:solidFill>
                  <a:prstClr val="white"/>
                </a:solidFill>
                <a:latin typeface="Lora"/>
              </a:rPr>
              <a:t>Ese coeficiente es de 0,50 para Chile</a:t>
            </a:r>
            <a:r>
              <a:rPr lang="es-MX" altLang="es-MX" sz="2400">
                <a:solidFill>
                  <a:prstClr val="white"/>
                </a:solidFill>
                <a:latin typeface="Lora"/>
              </a:rPr>
              <a:t>, seguido de cerca por México (0,47) y a más distancia por Turquía (0,41), Estados Unidos (0,38), Israel (0,38), Portugal (0,34), Reino Unido (0,34), España (0,34), Grecia (0,34) y Japón (0,34). La media en la OCDE es de 0,31.</a:t>
            </a:r>
          </a:p>
          <a:p>
            <a:pPr algn="just" eaLnBrk="1" fontAlgn="base" hangingPunct="1">
              <a:spcBef>
                <a:spcPct val="0"/>
              </a:spcBef>
              <a:spcAft>
                <a:spcPct val="0"/>
              </a:spcAft>
            </a:pPr>
            <a:r>
              <a:rPr lang="es-MX" altLang="es-MX" sz="2400" b="1">
                <a:solidFill>
                  <a:prstClr val="white"/>
                </a:solidFill>
                <a:latin typeface="Lora"/>
              </a:rPr>
              <a:t>Los países con menos desigualdades son Islandia (0,24), Eslovenia (0,25), Noruega (0,25) y Dinamarca (0,25).</a:t>
            </a:r>
            <a:endParaRPr lang="es-MX" altLang="es-MX" sz="2400">
              <a:solidFill>
                <a:prstClr val="white"/>
              </a:solidFill>
              <a:latin typeface="Lora"/>
            </a:endParaRPr>
          </a:p>
        </p:txBody>
      </p:sp>
    </p:spTree>
    <p:extLst>
      <p:ext uri="{BB962C8B-B14F-4D97-AF65-F5344CB8AC3E}">
        <p14:creationId xmlns:p14="http://schemas.microsoft.com/office/powerpoint/2010/main" val="1148505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686800" cy="841248"/>
          </a:xfrm>
        </p:spPr>
        <p:txBody>
          <a:bodyPr>
            <a:normAutofit/>
          </a:bodyPr>
          <a:lstStyle/>
          <a:p>
            <a:pPr>
              <a:defRPr/>
            </a:pPr>
            <a:r>
              <a:rPr lang="es-MX" dirty="0" smtClean="0"/>
              <a:t>INDICE DE GINI</a:t>
            </a:r>
            <a:endParaRPr lang="es-MX" dirty="0"/>
          </a:p>
        </p:txBody>
      </p:sp>
      <p:sp>
        <p:nvSpPr>
          <p:cNvPr id="15363" name="2 CuadroTexto"/>
          <p:cNvSpPr txBox="1">
            <a:spLocks noChangeArrowheads="1"/>
          </p:cNvSpPr>
          <p:nvPr/>
        </p:nvSpPr>
        <p:spPr bwMode="auto">
          <a:xfrm>
            <a:off x="285720" y="1071546"/>
            <a:ext cx="8643998" cy="5170646"/>
          </a:xfrm>
          <a:prstGeom prst="rect">
            <a:avLst/>
          </a:prstGeom>
          <a:noFill/>
          <a:ln w="9525">
            <a:noFill/>
            <a:miter lim="800000"/>
            <a:headEnd/>
            <a:tailEnd/>
          </a:ln>
        </p:spPr>
        <p:txBody>
          <a:bodyPr wrap="square">
            <a:spAutoFit/>
          </a:bodyPr>
          <a:lstStyle/>
          <a:p>
            <a:pPr algn="just" fontAlgn="base"/>
            <a:r>
              <a:rPr lang="es-ES" sz="2200" dirty="0">
                <a:solidFill>
                  <a:prstClr val="white"/>
                </a:solidFill>
                <a:latin typeface="Franklin Gothic Book"/>
                <a:cs typeface="Arial" pitchFamily="34" charset="0"/>
              </a:rPr>
              <a:t>Este índice mide hasta qué punto la distribución del ingreso (o, en algunos casos, el gasto de consumo) entre individuos u hogares dentro de una economía se aleja de una distribución perfectamente equitativa.</a:t>
            </a:r>
          </a:p>
          <a:p>
            <a:pPr algn="just"/>
            <a:endParaRPr lang="es-ES" sz="2200" dirty="0">
              <a:solidFill>
                <a:prstClr val="white"/>
              </a:solidFill>
              <a:latin typeface="Franklin Gothic Book"/>
              <a:cs typeface="Arial" pitchFamily="34" charset="0"/>
            </a:endParaRPr>
          </a:p>
          <a:p>
            <a:pPr algn="just"/>
            <a:r>
              <a:rPr lang="es-ES" sz="2200" dirty="0">
                <a:solidFill>
                  <a:prstClr val="white"/>
                </a:solidFill>
                <a:latin typeface="Franklin Gothic Book"/>
                <a:cs typeface="Arial" pitchFamily="34" charset="0"/>
              </a:rPr>
              <a:t>El </a:t>
            </a:r>
            <a:r>
              <a:rPr lang="es-ES" sz="2200" b="1" dirty="0">
                <a:solidFill>
                  <a:prstClr val="white"/>
                </a:solidFill>
                <a:latin typeface="Franklin Gothic Book"/>
                <a:cs typeface="Arial" pitchFamily="34" charset="0"/>
              </a:rPr>
              <a:t>coeficiente de </a:t>
            </a:r>
            <a:r>
              <a:rPr lang="es-ES" sz="2200" b="1" dirty="0" err="1">
                <a:solidFill>
                  <a:prstClr val="white"/>
                </a:solidFill>
                <a:latin typeface="Franklin Gothic Book"/>
                <a:cs typeface="Arial" pitchFamily="34" charset="0"/>
              </a:rPr>
              <a:t>Gini</a:t>
            </a:r>
            <a:r>
              <a:rPr lang="es-ES" sz="2200" dirty="0">
                <a:solidFill>
                  <a:prstClr val="white"/>
                </a:solidFill>
                <a:latin typeface="Franklin Gothic Book"/>
                <a:cs typeface="Arial" pitchFamily="34" charset="0"/>
              </a:rPr>
              <a:t> es una medida de la desigualdad ideada por el estadístico italiano </a:t>
            </a:r>
            <a:r>
              <a:rPr lang="es-ES" sz="2200" dirty="0" err="1">
                <a:solidFill>
                  <a:prstClr val="white"/>
                </a:solidFill>
                <a:latin typeface="Franklin Gothic Book"/>
                <a:cs typeface="Arial" pitchFamily="34" charset="0"/>
              </a:rPr>
              <a:t>Corrado</a:t>
            </a:r>
            <a:r>
              <a:rPr lang="es-ES" sz="2200" dirty="0">
                <a:solidFill>
                  <a:prstClr val="white"/>
                </a:solidFill>
                <a:latin typeface="Franklin Gothic Book"/>
                <a:cs typeface="Arial" pitchFamily="34" charset="0"/>
              </a:rPr>
              <a:t> </a:t>
            </a:r>
            <a:r>
              <a:rPr lang="es-ES" sz="2200" dirty="0" err="1">
                <a:solidFill>
                  <a:prstClr val="white"/>
                </a:solidFill>
                <a:latin typeface="Franklin Gothic Book"/>
                <a:cs typeface="Arial" pitchFamily="34" charset="0"/>
              </a:rPr>
              <a:t>Gini</a:t>
            </a:r>
            <a:r>
              <a:rPr lang="es-ES" sz="2200" dirty="0">
                <a:solidFill>
                  <a:prstClr val="white"/>
                </a:solidFill>
                <a:latin typeface="Franklin Gothic Book"/>
                <a:cs typeface="Arial" pitchFamily="34" charset="0"/>
              </a:rPr>
              <a:t>. Normalmente se utiliza para medir la desigualdad en los ingresos, dentro de un país, pero puede utilizarse también para medir cualquier forma de distribución desigual. El coeficiente de </a:t>
            </a:r>
            <a:r>
              <a:rPr lang="es-ES" sz="2200" dirty="0" err="1">
                <a:solidFill>
                  <a:prstClr val="white"/>
                </a:solidFill>
                <a:latin typeface="Franklin Gothic Book"/>
                <a:cs typeface="Arial" pitchFamily="34" charset="0"/>
              </a:rPr>
              <a:t>Gini</a:t>
            </a:r>
            <a:r>
              <a:rPr lang="es-ES" sz="2200" dirty="0">
                <a:solidFill>
                  <a:prstClr val="white"/>
                </a:solidFill>
                <a:latin typeface="Franklin Gothic Book"/>
                <a:cs typeface="Arial" pitchFamily="34" charset="0"/>
              </a:rPr>
              <a:t> es un número entre 0 y 1, en donde 0 se corresponde con la perfecta igualdad (todos tienen los mismos ingresos) y donde el valor 1 se corresponde con la perfecta desigualdad (una persona tiene todos los ingresos y los demás ninguno).</a:t>
            </a:r>
          </a:p>
          <a:p>
            <a:pPr algn="just"/>
            <a:endParaRPr lang="es-ES" sz="2200" dirty="0">
              <a:solidFill>
                <a:prstClr val="white"/>
              </a:solidFill>
              <a:latin typeface="Franklin Gothic Book"/>
              <a:cs typeface="Arial" pitchFamily="34" charset="0"/>
            </a:endParaRPr>
          </a:p>
          <a:p>
            <a:pPr algn="just"/>
            <a:r>
              <a:rPr lang="es-ES" sz="2200" dirty="0">
                <a:solidFill>
                  <a:prstClr val="white"/>
                </a:solidFill>
                <a:latin typeface="Franklin Gothic Book"/>
                <a:cs typeface="Arial" pitchFamily="34" charset="0"/>
              </a:rPr>
              <a:t>El </a:t>
            </a:r>
            <a:r>
              <a:rPr lang="es-ES" sz="2200" b="1" dirty="0">
                <a:solidFill>
                  <a:prstClr val="white"/>
                </a:solidFill>
                <a:latin typeface="Franklin Gothic Book"/>
                <a:cs typeface="Arial" pitchFamily="34" charset="0"/>
              </a:rPr>
              <a:t>índice de </a:t>
            </a:r>
            <a:r>
              <a:rPr lang="es-ES" sz="2200" b="1" dirty="0" err="1">
                <a:solidFill>
                  <a:prstClr val="white"/>
                </a:solidFill>
                <a:latin typeface="Franklin Gothic Book"/>
                <a:cs typeface="Arial" pitchFamily="34" charset="0"/>
              </a:rPr>
              <a:t>Gini</a:t>
            </a:r>
            <a:r>
              <a:rPr lang="es-ES" sz="2200" dirty="0">
                <a:solidFill>
                  <a:prstClr val="white"/>
                </a:solidFill>
                <a:latin typeface="Franklin Gothic Book"/>
                <a:cs typeface="Arial" pitchFamily="34" charset="0"/>
              </a:rPr>
              <a:t> es el coeficiente de </a:t>
            </a:r>
            <a:r>
              <a:rPr lang="es-ES" sz="2200" dirty="0" err="1">
                <a:solidFill>
                  <a:prstClr val="white"/>
                </a:solidFill>
                <a:latin typeface="Franklin Gothic Book"/>
                <a:cs typeface="Arial" pitchFamily="34" charset="0"/>
              </a:rPr>
              <a:t>Gini</a:t>
            </a:r>
            <a:r>
              <a:rPr lang="es-ES" sz="2200" dirty="0">
                <a:solidFill>
                  <a:prstClr val="white"/>
                </a:solidFill>
                <a:latin typeface="Franklin Gothic Book"/>
                <a:cs typeface="Arial" pitchFamily="34" charset="0"/>
              </a:rPr>
              <a:t> expresado en porcentaje y es igual al coeficiente de </a:t>
            </a:r>
            <a:r>
              <a:rPr lang="es-ES" sz="2200" dirty="0" err="1">
                <a:solidFill>
                  <a:prstClr val="white"/>
                </a:solidFill>
                <a:latin typeface="Franklin Gothic Book"/>
                <a:cs typeface="Arial" pitchFamily="34" charset="0"/>
              </a:rPr>
              <a:t>Gini</a:t>
            </a:r>
            <a:r>
              <a:rPr lang="es-ES" sz="2200" dirty="0">
                <a:solidFill>
                  <a:prstClr val="white"/>
                </a:solidFill>
                <a:latin typeface="Franklin Gothic Book"/>
                <a:cs typeface="Arial" pitchFamily="34" charset="0"/>
              </a:rPr>
              <a:t> multiplicado por 100</a:t>
            </a:r>
            <a:r>
              <a:rPr lang="es-ES" sz="2200" dirty="0">
                <a:solidFill>
                  <a:prstClr val="black"/>
                </a:solidFill>
                <a:latin typeface="Franklin Gothic Book"/>
                <a:cs typeface="Arial" pitchFamily="34" charset="0"/>
              </a:rPr>
              <a:t>.</a:t>
            </a:r>
          </a:p>
        </p:txBody>
      </p:sp>
    </p:spTree>
    <p:extLst>
      <p:ext uri="{BB962C8B-B14F-4D97-AF65-F5344CB8AC3E}">
        <p14:creationId xmlns:p14="http://schemas.microsoft.com/office/powerpoint/2010/main" val="1278399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686800" cy="841248"/>
          </a:xfrm>
        </p:spPr>
        <p:txBody>
          <a:bodyPr>
            <a:normAutofit/>
          </a:bodyPr>
          <a:lstStyle/>
          <a:p>
            <a:pPr>
              <a:defRPr/>
            </a:pPr>
            <a:r>
              <a:rPr lang="es-MX" dirty="0" smtClean="0"/>
              <a:t>INDICE DE GINI</a:t>
            </a:r>
            <a:endParaRPr lang="es-MX" dirty="0"/>
          </a:p>
        </p:txBody>
      </p:sp>
      <p:sp>
        <p:nvSpPr>
          <p:cNvPr id="15363" name="2 CuadroTexto"/>
          <p:cNvSpPr txBox="1">
            <a:spLocks noChangeArrowheads="1"/>
          </p:cNvSpPr>
          <p:nvPr/>
        </p:nvSpPr>
        <p:spPr bwMode="auto">
          <a:xfrm>
            <a:off x="285720" y="1071546"/>
            <a:ext cx="8643998" cy="1938992"/>
          </a:xfrm>
          <a:prstGeom prst="rect">
            <a:avLst/>
          </a:prstGeom>
          <a:noFill/>
          <a:ln w="9525">
            <a:noFill/>
            <a:miter lim="800000"/>
            <a:headEnd/>
            <a:tailEnd/>
          </a:ln>
        </p:spPr>
        <p:txBody>
          <a:bodyPr wrap="square">
            <a:spAutoFit/>
          </a:bodyPr>
          <a:lstStyle/>
          <a:p>
            <a:pPr algn="just" fontAlgn="base"/>
            <a:r>
              <a:rPr lang="es-ES" sz="2400" dirty="0">
                <a:solidFill>
                  <a:prstClr val="white"/>
                </a:solidFill>
                <a:latin typeface="Franklin Gothic Book"/>
                <a:cs typeface="Arial" pitchFamily="34" charset="0"/>
              </a:rPr>
              <a:t>El coeficiente de </a:t>
            </a:r>
            <a:r>
              <a:rPr lang="es-ES" sz="2400" dirty="0" err="1">
                <a:solidFill>
                  <a:prstClr val="white"/>
                </a:solidFill>
                <a:latin typeface="Franklin Gothic Book"/>
                <a:cs typeface="Arial" pitchFamily="34" charset="0"/>
              </a:rPr>
              <a:t>Gini</a:t>
            </a:r>
            <a:r>
              <a:rPr lang="es-ES" sz="2400" dirty="0">
                <a:solidFill>
                  <a:prstClr val="white"/>
                </a:solidFill>
                <a:latin typeface="Franklin Gothic Book"/>
                <a:cs typeface="Arial" pitchFamily="34" charset="0"/>
              </a:rPr>
              <a:t> se limita a dar una imagen de cómo está distribuida la riqueza en una sociedad, poco importa que sea esta sociedad feudal, capitalista o socialista, que sea una sociedad rica o sea pobre; lo que mide es cuán equitativa o inequitativamente está distribuida la riqueza en una sociedad.</a:t>
            </a:r>
            <a:endParaRPr lang="es-ES" sz="2200" dirty="0">
              <a:solidFill>
                <a:prstClr val="white"/>
              </a:solidFill>
              <a:latin typeface="Franklin Gothic Book"/>
              <a:cs typeface="Arial" pitchFamily="34" charset="0"/>
            </a:endParaRPr>
          </a:p>
        </p:txBody>
      </p:sp>
    </p:spTree>
    <p:extLst>
      <p:ext uri="{BB962C8B-B14F-4D97-AF65-F5344CB8AC3E}">
        <p14:creationId xmlns:p14="http://schemas.microsoft.com/office/powerpoint/2010/main" val="18685158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571480"/>
          </a:xfrm>
        </p:spPr>
        <p:txBody>
          <a:bodyPr>
            <a:normAutofit/>
          </a:bodyPr>
          <a:lstStyle/>
          <a:p>
            <a:pPr algn="ctr">
              <a:defRPr/>
            </a:pPr>
            <a:r>
              <a:rPr lang="es-MX" sz="2800" dirty="0" smtClean="0"/>
              <a:t>INDICE DE GINI (NU 2005)</a:t>
            </a:r>
            <a:endParaRPr lang="es-MX" sz="2800" dirty="0"/>
          </a:p>
        </p:txBody>
      </p:sp>
      <p:pic>
        <p:nvPicPr>
          <p:cNvPr id="6" name="Picture 8"/>
          <p:cNvPicPr>
            <a:picLocks noChangeAspect="1" noChangeArrowheads="1"/>
          </p:cNvPicPr>
          <p:nvPr/>
        </p:nvPicPr>
        <p:blipFill>
          <a:blip r:embed="rId3"/>
          <a:srcRect/>
          <a:stretch>
            <a:fillRect/>
          </a:stretch>
        </p:blipFill>
        <p:spPr bwMode="auto">
          <a:xfrm>
            <a:off x="-32" y="561998"/>
            <a:ext cx="4552950" cy="6153150"/>
          </a:xfrm>
          <a:prstGeom prst="rect">
            <a:avLst/>
          </a:prstGeom>
          <a:noFill/>
          <a:ln w="1">
            <a:noFill/>
            <a:miter lim="800000"/>
            <a:headEnd/>
            <a:tailEnd type="none" w="med" len="med"/>
          </a:ln>
          <a:effectLst/>
        </p:spPr>
      </p:pic>
      <p:pic>
        <p:nvPicPr>
          <p:cNvPr id="9" name="Picture 10"/>
          <p:cNvPicPr>
            <a:picLocks noChangeAspect="1" noChangeArrowheads="1"/>
          </p:cNvPicPr>
          <p:nvPr/>
        </p:nvPicPr>
        <p:blipFill>
          <a:blip r:embed="rId4"/>
          <a:srcRect/>
          <a:stretch>
            <a:fillRect/>
          </a:stretch>
        </p:blipFill>
        <p:spPr bwMode="auto">
          <a:xfrm>
            <a:off x="4500562" y="519136"/>
            <a:ext cx="4581525" cy="6267450"/>
          </a:xfrm>
          <a:prstGeom prst="rect">
            <a:avLst/>
          </a:prstGeom>
          <a:noFill/>
          <a:ln w="1">
            <a:noFill/>
            <a:miter lim="800000"/>
            <a:headEnd/>
            <a:tailEnd type="none" w="med" len="med"/>
          </a:ln>
          <a:effectLst/>
        </p:spPr>
      </p:pic>
    </p:spTree>
    <p:extLst>
      <p:ext uri="{BB962C8B-B14F-4D97-AF65-F5344CB8AC3E}">
        <p14:creationId xmlns:p14="http://schemas.microsoft.com/office/powerpoint/2010/main" val="10479426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0" y="581025"/>
            <a:ext cx="4644000" cy="6220317"/>
          </a:xfrm>
          <a:prstGeom prst="rect">
            <a:avLst/>
          </a:prstGeom>
          <a:noFill/>
          <a:ln w="9525">
            <a:noFill/>
            <a:miter lim="800000"/>
            <a:headEnd/>
            <a:tailEnd/>
          </a:ln>
          <a:effectLst/>
        </p:spPr>
      </p:pic>
      <p:pic>
        <p:nvPicPr>
          <p:cNvPr id="57347" name="Picture 3"/>
          <p:cNvPicPr>
            <a:picLocks noChangeAspect="1" noChangeArrowheads="1"/>
          </p:cNvPicPr>
          <p:nvPr/>
        </p:nvPicPr>
        <p:blipFill>
          <a:blip r:embed="rId4"/>
          <a:srcRect/>
          <a:stretch>
            <a:fillRect/>
          </a:stretch>
        </p:blipFill>
        <p:spPr bwMode="auto">
          <a:xfrm>
            <a:off x="4356032" y="600076"/>
            <a:ext cx="4788000" cy="6143977"/>
          </a:xfrm>
          <a:prstGeom prst="rect">
            <a:avLst/>
          </a:prstGeom>
          <a:noFill/>
          <a:ln w="9525">
            <a:noFill/>
            <a:miter lim="800000"/>
            <a:headEnd/>
            <a:tailEnd/>
          </a:ln>
          <a:effectLst/>
        </p:spPr>
      </p:pic>
      <p:sp>
        <p:nvSpPr>
          <p:cNvPr id="8" name="1 Título"/>
          <p:cNvSpPr>
            <a:spLocks noGrp="1"/>
          </p:cNvSpPr>
          <p:nvPr>
            <p:ph type="title"/>
          </p:nvPr>
        </p:nvSpPr>
        <p:spPr>
          <a:xfrm>
            <a:off x="457200" y="0"/>
            <a:ext cx="8686800" cy="841375"/>
          </a:xfrm>
        </p:spPr>
        <p:txBody>
          <a:bodyPr>
            <a:normAutofit/>
          </a:bodyPr>
          <a:lstStyle/>
          <a:p>
            <a:pPr algn="ctr">
              <a:defRPr/>
            </a:pPr>
            <a:r>
              <a:rPr lang="es-MX" sz="2800" dirty="0" smtClean="0"/>
              <a:t>INDICE DE GINI (NU 2005)</a:t>
            </a:r>
            <a:endParaRPr lang="es-MX" sz="2800" dirty="0"/>
          </a:p>
        </p:txBody>
      </p:sp>
    </p:spTree>
    <p:extLst>
      <p:ext uri="{BB962C8B-B14F-4D97-AF65-F5344CB8AC3E}">
        <p14:creationId xmlns:p14="http://schemas.microsoft.com/office/powerpoint/2010/main" val="704195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0" y="581025"/>
            <a:ext cx="4644000" cy="6220317"/>
          </a:xfrm>
          <a:prstGeom prst="rect">
            <a:avLst/>
          </a:prstGeom>
          <a:noFill/>
          <a:ln w="9525">
            <a:noFill/>
            <a:miter lim="800000"/>
            <a:headEnd/>
            <a:tailEnd/>
          </a:ln>
          <a:effectLst/>
        </p:spPr>
      </p:pic>
      <p:pic>
        <p:nvPicPr>
          <p:cNvPr id="57347" name="Picture 3"/>
          <p:cNvPicPr>
            <a:picLocks noChangeAspect="1" noChangeArrowheads="1"/>
          </p:cNvPicPr>
          <p:nvPr/>
        </p:nvPicPr>
        <p:blipFill>
          <a:blip r:embed="rId4"/>
          <a:srcRect/>
          <a:stretch>
            <a:fillRect/>
          </a:stretch>
        </p:blipFill>
        <p:spPr bwMode="auto">
          <a:xfrm>
            <a:off x="4356032" y="600076"/>
            <a:ext cx="4788000" cy="6143977"/>
          </a:xfrm>
          <a:prstGeom prst="rect">
            <a:avLst/>
          </a:prstGeom>
          <a:noFill/>
          <a:ln w="9525">
            <a:noFill/>
            <a:miter lim="800000"/>
            <a:headEnd/>
            <a:tailEnd/>
          </a:ln>
          <a:effectLst/>
        </p:spPr>
      </p:pic>
      <p:sp>
        <p:nvSpPr>
          <p:cNvPr id="6" name="1 Título"/>
          <p:cNvSpPr>
            <a:spLocks noGrp="1"/>
          </p:cNvSpPr>
          <p:nvPr>
            <p:ph type="title"/>
          </p:nvPr>
        </p:nvSpPr>
        <p:spPr>
          <a:xfrm>
            <a:off x="457200" y="0"/>
            <a:ext cx="8686800" cy="627085"/>
          </a:xfrm>
        </p:spPr>
        <p:txBody>
          <a:bodyPr>
            <a:normAutofit/>
          </a:bodyPr>
          <a:lstStyle/>
          <a:p>
            <a:pPr algn="ctr">
              <a:defRPr/>
            </a:pPr>
            <a:r>
              <a:rPr lang="es-MX" sz="2800" dirty="0" smtClean="0"/>
              <a:t>INDICE DE GINI (NU 2005)</a:t>
            </a:r>
            <a:endParaRPr lang="es-MX" sz="2800" dirty="0"/>
          </a:p>
        </p:txBody>
      </p:sp>
    </p:spTree>
    <p:extLst>
      <p:ext uri="{BB962C8B-B14F-4D97-AF65-F5344CB8AC3E}">
        <p14:creationId xmlns:p14="http://schemas.microsoft.com/office/powerpoint/2010/main" val="32137529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571480"/>
          </a:xfrm>
        </p:spPr>
        <p:txBody>
          <a:bodyPr>
            <a:normAutofit/>
          </a:bodyPr>
          <a:lstStyle/>
          <a:p>
            <a:pPr algn="ctr">
              <a:defRPr/>
            </a:pPr>
            <a:r>
              <a:rPr lang="es-MX" sz="2800" dirty="0" smtClean="0"/>
              <a:t>INDICE DE GINI</a:t>
            </a:r>
            <a:endParaRPr lang="es-MX" sz="2800" dirty="0"/>
          </a:p>
        </p:txBody>
      </p:sp>
      <p:pic>
        <p:nvPicPr>
          <p:cNvPr id="58370" name="Picture 2"/>
          <p:cNvPicPr>
            <a:picLocks noChangeAspect="1" noChangeArrowheads="1"/>
          </p:cNvPicPr>
          <p:nvPr/>
        </p:nvPicPr>
        <p:blipFill>
          <a:blip r:embed="rId3"/>
          <a:srcRect/>
          <a:stretch>
            <a:fillRect/>
          </a:stretch>
        </p:blipFill>
        <p:spPr bwMode="auto">
          <a:xfrm>
            <a:off x="71406" y="628650"/>
            <a:ext cx="4464000" cy="617870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a:srcRect/>
          <a:stretch>
            <a:fillRect/>
          </a:stretch>
        </p:blipFill>
        <p:spPr bwMode="auto">
          <a:xfrm>
            <a:off x="4392000" y="714356"/>
            <a:ext cx="4752000" cy="5830733"/>
          </a:xfrm>
          <a:prstGeom prst="rect">
            <a:avLst/>
          </a:prstGeom>
          <a:noFill/>
          <a:ln w="9525">
            <a:noFill/>
            <a:miter lim="800000"/>
            <a:headEnd/>
            <a:tailEnd/>
          </a:ln>
          <a:effectLst/>
        </p:spPr>
      </p:pic>
      <p:sp>
        <p:nvSpPr>
          <p:cNvPr id="7" name="6 Elipse"/>
          <p:cNvSpPr/>
          <p:nvPr/>
        </p:nvSpPr>
        <p:spPr>
          <a:xfrm>
            <a:off x="4357686" y="2714620"/>
            <a:ext cx="478631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65927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Erick Orrego\Escritorio\UAC\PTT 2013\m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567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75"/>
            <a:ext cx="91440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Elipse"/>
          <p:cNvSpPr/>
          <p:nvPr/>
        </p:nvSpPr>
        <p:spPr>
          <a:xfrm>
            <a:off x="0" y="1500188"/>
            <a:ext cx="9144000" cy="5000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7" name="6 Elipse"/>
          <p:cNvSpPr/>
          <p:nvPr/>
        </p:nvSpPr>
        <p:spPr>
          <a:xfrm>
            <a:off x="0" y="2786063"/>
            <a:ext cx="9144000" cy="64293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Tree>
    <p:extLst>
      <p:ext uri="{BB962C8B-B14F-4D97-AF65-F5344CB8AC3E}">
        <p14:creationId xmlns:p14="http://schemas.microsoft.com/office/powerpoint/2010/main" val="2804164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95301" y="117693"/>
            <a:ext cx="8750300" cy="6740307"/>
          </a:xfrm>
          <a:prstGeom prst="rect">
            <a:avLst/>
          </a:prstGeom>
        </p:spPr>
        <p:txBody>
          <a:bodyPr wrap="square">
            <a:spAutoFit/>
          </a:bodyPr>
          <a:lstStyle/>
          <a:p>
            <a:r>
              <a:rPr lang="es-ES" dirty="0" smtClean="0">
                <a:solidFill>
                  <a:prstClr val="black"/>
                </a:solidFill>
              </a:rPr>
              <a:t>SEGUNDO SEMESTRE 2015 FECHAS ACTIVIDADES Y PROCESOS </a:t>
            </a:r>
          </a:p>
          <a:p>
            <a:endParaRPr lang="es-ES" dirty="0" smtClean="0">
              <a:solidFill>
                <a:prstClr val="black"/>
              </a:solidFill>
            </a:endParaRPr>
          </a:p>
          <a:p>
            <a:r>
              <a:rPr lang="es-ES" dirty="0" smtClean="0">
                <a:solidFill>
                  <a:prstClr val="black"/>
                </a:solidFill>
              </a:rPr>
              <a:t>Mes</a:t>
            </a:r>
            <a:endParaRPr lang="es-ES" dirty="0">
              <a:solidFill>
                <a:prstClr val="black"/>
              </a:solidFill>
            </a:endParaRPr>
          </a:p>
          <a:p>
            <a:r>
              <a:rPr lang="es-ES" dirty="0" smtClean="0">
                <a:solidFill>
                  <a:prstClr val="black"/>
                </a:solidFill>
              </a:rPr>
              <a:t>AGOSTO</a:t>
            </a:r>
          </a:p>
          <a:p>
            <a:r>
              <a:rPr lang="es-ES" dirty="0" smtClean="0">
                <a:solidFill>
                  <a:prstClr val="black"/>
                </a:solidFill>
              </a:rPr>
              <a:t>Lunes 24 de agosto Inicio Clases Segundo Semestre Programas Regulares</a:t>
            </a:r>
          </a:p>
          <a:p>
            <a:endParaRPr lang="es-ES" dirty="0" smtClean="0">
              <a:solidFill>
                <a:prstClr val="black"/>
              </a:solidFill>
            </a:endParaRPr>
          </a:p>
          <a:p>
            <a:r>
              <a:rPr lang="es-ES" dirty="0" smtClean="0">
                <a:solidFill>
                  <a:prstClr val="black"/>
                </a:solidFill>
              </a:rPr>
              <a:t>SEPTIEMBRE</a:t>
            </a:r>
            <a:endParaRPr lang="es-ES" dirty="0">
              <a:solidFill>
                <a:prstClr val="black"/>
              </a:solidFill>
            </a:endParaRPr>
          </a:p>
          <a:p>
            <a:r>
              <a:rPr lang="es-ES" dirty="0" smtClean="0">
                <a:solidFill>
                  <a:prstClr val="black"/>
                </a:solidFill>
              </a:rPr>
              <a:t>Lunes 21 de septiembre a sábado 26</a:t>
            </a:r>
          </a:p>
          <a:p>
            <a:r>
              <a:rPr lang="es-ES" dirty="0" smtClean="0">
                <a:solidFill>
                  <a:prstClr val="black"/>
                </a:solidFill>
              </a:rPr>
              <a:t>Aplicación Primera Prueba Parcial Asignaturas Teóricas y Teórico/Prácticas, Programas Regulares.</a:t>
            </a:r>
          </a:p>
          <a:p>
            <a:endParaRPr lang="es-ES" dirty="0" smtClean="0">
              <a:solidFill>
                <a:prstClr val="black"/>
              </a:solidFill>
            </a:endParaRPr>
          </a:p>
          <a:p>
            <a:r>
              <a:rPr lang="es-ES" dirty="0" smtClean="0">
                <a:solidFill>
                  <a:prstClr val="black"/>
                </a:solidFill>
              </a:rPr>
              <a:t>NOVIEMBRE</a:t>
            </a:r>
          </a:p>
          <a:p>
            <a:r>
              <a:rPr lang="es-ES" dirty="0" smtClean="0">
                <a:solidFill>
                  <a:prstClr val="black"/>
                </a:solidFill>
              </a:rPr>
              <a:t>Lunes 2 al sábado 7 de noviembre</a:t>
            </a:r>
          </a:p>
          <a:p>
            <a:r>
              <a:rPr lang="es-ES" dirty="0" smtClean="0">
                <a:solidFill>
                  <a:prstClr val="black"/>
                </a:solidFill>
              </a:rPr>
              <a:t>Aplicación Segunda Prueba Parcial Asignaturas Teóricas y</a:t>
            </a:r>
          </a:p>
          <a:p>
            <a:r>
              <a:rPr lang="es-ES" dirty="0" smtClean="0">
                <a:solidFill>
                  <a:prstClr val="black"/>
                </a:solidFill>
              </a:rPr>
              <a:t>Teórico/Prácticas, todos los Programas</a:t>
            </a:r>
          </a:p>
          <a:p>
            <a:endParaRPr lang="es-ES" dirty="0">
              <a:solidFill>
                <a:prstClr val="black"/>
              </a:solidFill>
            </a:endParaRPr>
          </a:p>
          <a:p>
            <a:r>
              <a:rPr lang="es-ES" dirty="0" smtClean="0">
                <a:solidFill>
                  <a:prstClr val="black"/>
                </a:solidFill>
              </a:rPr>
              <a:t>Lunes 30 de noviembre al sábado 5 de diciembre</a:t>
            </a:r>
          </a:p>
          <a:p>
            <a:r>
              <a:rPr lang="es-ES" dirty="0" smtClean="0">
                <a:solidFill>
                  <a:prstClr val="black"/>
                </a:solidFill>
              </a:rPr>
              <a:t>Aplicación Tercera Prueba Parcial (Pruebas Nacionales)</a:t>
            </a:r>
          </a:p>
          <a:p>
            <a:r>
              <a:rPr lang="es-ES" dirty="0" smtClean="0">
                <a:solidFill>
                  <a:prstClr val="black"/>
                </a:solidFill>
              </a:rPr>
              <a:t>Asignaturas Teóricas y Teórico/Prácticas, todos los Programas</a:t>
            </a:r>
          </a:p>
          <a:p>
            <a:endParaRPr lang="es-ES" dirty="0">
              <a:solidFill>
                <a:prstClr val="black"/>
              </a:solidFill>
            </a:endParaRPr>
          </a:p>
          <a:p>
            <a:r>
              <a:rPr lang="es-ES" dirty="0" smtClean="0">
                <a:solidFill>
                  <a:prstClr val="black"/>
                </a:solidFill>
              </a:rPr>
              <a:t>DICIEMBRE</a:t>
            </a:r>
          </a:p>
          <a:p>
            <a:r>
              <a:rPr lang="es-ES" dirty="0" smtClean="0">
                <a:solidFill>
                  <a:prstClr val="black"/>
                </a:solidFill>
              </a:rPr>
              <a:t>Lunes 14 al sábado 26 de diciembre</a:t>
            </a:r>
          </a:p>
          <a:p>
            <a:r>
              <a:rPr lang="es-ES" dirty="0" smtClean="0">
                <a:solidFill>
                  <a:prstClr val="black"/>
                </a:solidFill>
              </a:rPr>
              <a:t>Período Exámenes Finales Asignaturas, Programas</a:t>
            </a:r>
          </a:p>
          <a:p>
            <a:r>
              <a:rPr lang="es-ES" dirty="0" smtClean="0">
                <a:solidFill>
                  <a:prstClr val="black"/>
                </a:solidFill>
              </a:rPr>
              <a:t>Regulares</a:t>
            </a:r>
          </a:p>
        </p:txBody>
      </p:sp>
    </p:spTree>
    <p:extLst>
      <p:ext uri="{BB962C8B-B14F-4D97-AF65-F5344CB8AC3E}">
        <p14:creationId xmlns:p14="http://schemas.microsoft.com/office/powerpoint/2010/main" val="2266914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4703" y="789774"/>
            <a:ext cx="6967471" cy="5632311"/>
          </a:xfrm>
          <a:prstGeom prst="rect">
            <a:avLst/>
          </a:prstGeom>
        </p:spPr>
        <p:txBody>
          <a:bodyPr wrap="square">
            <a:spAutoFit/>
          </a:bodyPr>
          <a:lstStyle/>
          <a:p>
            <a:r>
              <a:rPr lang="es-ES" dirty="0">
                <a:solidFill>
                  <a:prstClr val="black"/>
                </a:solidFill>
              </a:rPr>
              <a:t>Ponderación</a:t>
            </a:r>
          </a:p>
          <a:p>
            <a:r>
              <a:rPr lang="es-ES" dirty="0">
                <a:solidFill>
                  <a:prstClr val="black"/>
                </a:solidFill>
              </a:rPr>
              <a:t>La ponderación de las actividades realizadas en el semestre será:</a:t>
            </a:r>
          </a:p>
          <a:p>
            <a:r>
              <a:rPr lang="es-ES" dirty="0">
                <a:solidFill>
                  <a:prstClr val="black"/>
                </a:solidFill>
              </a:rPr>
              <a:t>	Asignatura sin Laboratorio</a:t>
            </a:r>
          </a:p>
          <a:p>
            <a:r>
              <a:rPr lang="es-ES" dirty="0">
                <a:solidFill>
                  <a:prstClr val="black"/>
                </a:solidFill>
              </a:rPr>
              <a:t>Tipo de Evaluación	Ponderación</a:t>
            </a:r>
          </a:p>
          <a:p>
            <a:r>
              <a:rPr lang="es-ES" dirty="0">
                <a:solidFill>
                  <a:prstClr val="black"/>
                </a:solidFill>
              </a:rPr>
              <a:t>EVP1	40% de NP</a:t>
            </a:r>
          </a:p>
          <a:p>
            <a:r>
              <a:rPr lang="es-ES" dirty="0">
                <a:solidFill>
                  <a:prstClr val="black"/>
                </a:solidFill>
              </a:rPr>
              <a:t>EVP2	40% de NP</a:t>
            </a:r>
          </a:p>
          <a:p>
            <a:r>
              <a:rPr lang="es-ES" dirty="0">
                <a:solidFill>
                  <a:prstClr val="black"/>
                </a:solidFill>
              </a:rPr>
              <a:t>EVPG	20% de NP</a:t>
            </a:r>
          </a:p>
          <a:p>
            <a:endParaRPr lang="es-ES" dirty="0">
              <a:solidFill>
                <a:prstClr val="black"/>
              </a:solidFill>
            </a:endParaRPr>
          </a:p>
          <a:p>
            <a:r>
              <a:rPr lang="es-ES" dirty="0">
                <a:solidFill>
                  <a:prstClr val="black"/>
                </a:solidFill>
              </a:rPr>
              <a:t>Nota de Presentación a Examen (NP)	0,40∙EVP1+0,40∙EVP2+0,2∙EVPG</a:t>
            </a:r>
          </a:p>
          <a:p>
            <a:r>
              <a:rPr lang="es-ES" dirty="0">
                <a:solidFill>
                  <a:prstClr val="black"/>
                </a:solidFill>
              </a:rPr>
              <a:t>Examen (EX)	30 % de NF</a:t>
            </a:r>
          </a:p>
          <a:p>
            <a:r>
              <a:rPr lang="es-ES" dirty="0">
                <a:solidFill>
                  <a:prstClr val="black"/>
                </a:solidFill>
              </a:rPr>
              <a:t>Nota Final (NF)	0,7∙NP+0,3∙EX</a:t>
            </a:r>
          </a:p>
          <a:p>
            <a:endParaRPr lang="es-ES" dirty="0">
              <a:solidFill>
                <a:prstClr val="black"/>
              </a:solidFill>
            </a:endParaRPr>
          </a:p>
          <a:p>
            <a:r>
              <a:rPr lang="es-ES" dirty="0">
                <a:solidFill>
                  <a:prstClr val="black"/>
                </a:solidFill>
              </a:rPr>
              <a:t>Aprobación de la Asignatura	NF mayor o igual a 4.0 </a:t>
            </a:r>
          </a:p>
          <a:p>
            <a:endParaRPr lang="es-ES" dirty="0">
              <a:solidFill>
                <a:prstClr val="black"/>
              </a:solidFill>
            </a:endParaRPr>
          </a:p>
          <a:p>
            <a:r>
              <a:rPr lang="es-ES" b="1" dirty="0">
                <a:solidFill>
                  <a:prstClr val="black"/>
                </a:solidFill>
              </a:rPr>
              <a:t>La calificación final debe redondearse a la unidad o media unidad más próxima.</a:t>
            </a:r>
          </a:p>
          <a:p>
            <a:r>
              <a:rPr lang="es-ES" dirty="0">
                <a:solidFill>
                  <a:prstClr val="black"/>
                </a:solidFill>
              </a:rPr>
              <a:t> En casos intermedios; es decir, cuando los decimales sean exactamente coma veinticinco (,25) o coma setenta y cinco (,75), deberá redondearse hacia la media unidad o unidad superior más próxima.   La calificación final de cuatro (4,0) es la mínima para aprobar un curso. </a:t>
            </a:r>
          </a:p>
        </p:txBody>
      </p:sp>
    </p:spTree>
    <p:extLst>
      <p:ext uri="{BB962C8B-B14F-4D97-AF65-F5344CB8AC3E}">
        <p14:creationId xmlns:p14="http://schemas.microsoft.com/office/powerpoint/2010/main" val="222263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defRPr/>
            </a:pPr>
            <a:r>
              <a:rPr lang="es-ES" dirty="0" smtClean="0"/>
              <a:t>PROGRAMA</a:t>
            </a:r>
            <a:endParaRPr lang="es-ES" dirty="0"/>
          </a:p>
        </p:txBody>
      </p:sp>
      <p:sp>
        <p:nvSpPr>
          <p:cNvPr id="4099" name="2 Marcador de contenido"/>
          <p:cNvSpPr>
            <a:spLocks noGrp="1"/>
          </p:cNvSpPr>
          <p:nvPr>
            <p:ph idx="1"/>
          </p:nvPr>
        </p:nvSpPr>
        <p:spPr>
          <a:xfrm>
            <a:off x="304800" y="1071563"/>
            <a:ext cx="8686800" cy="5008562"/>
          </a:xfrm>
        </p:spPr>
        <p:txBody>
          <a:bodyPr/>
          <a:lstStyle/>
          <a:p>
            <a:pPr algn="ctr">
              <a:buFont typeface="Wingdings 2" pitchFamily="18" charset="2"/>
              <a:buNone/>
            </a:pPr>
            <a:endParaRPr lang="es-MX" altLang="es-MX" smtClean="0"/>
          </a:p>
          <a:p>
            <a:pPr algn="ctr">
              <a:buFont typeface="Wingdings 2" pitchFamily="18" charset="2"/>
              <a:buNone/>
            </a:pPr>
            <a:endParaRPr lang="es-MX" altLang="es-MX" smtClean="0"/>
          </a:p>
          <a:p>
            <a:pPr algn="ctr">
              <a:buFont typeface="Wingdings 2" pitchFamily="18" charset="2"/>
              <a:buNone/>
            </a:pPr>
            <a:endParaRPr lang="es-ES" altLang="es-MX" smtClean="0"/>
          </a:p>
        </p:txBody>
      </p:sp>
      <p:sp>
        <p:nvSpPr>
          <p:cNvPr id="5" name="4 Rectángulo"/>
          <p:cNvSpPr/>
          <p:nvPr/>
        </p:nvSpPr>
        <p:spPr>
          <a:xfrm>
            <a:off x="571500" y="1428750"/>
            <a:ext cx="8358188" cy="3416300"/>
          </a:xfrm>
          <a:prstGeom prst="rect">
            <a:avLst/>
          </a:prstGeom>
        </p:spPr>
        <p:txBody>
          <a:bodyPr>
            <a:spAutoFit/>
          </a:bodyPr>
          <a:lstStyle/>
          <a:p>
            <a:pPr>
              <a:defRPr/>
            </a:pPr>
            <a:r>
              <a:rPr lang="es-MX" b="1" dirty="0">
                <a:solidFill>
                  <a:prstClr val="white"/>
                </a:solidFill>
                <a:latin typeface="Franklin Gothic Book"/>
                <a:cs typeface="Arial" pitchFamily="34" charset="0"/>
              </a:rPr>
              <a:t>UNIDAD I SUSTENTABILIDAD		(18 horas)</a:t>
            </a:r>
          </a:p>
          <a:p>
            <a:pPr>
              <a:defRPr/>
            </a:pPr>
            <a:endParaRPr lang="es-ES" dirty="0">
              <a:solidFill>
                <a:prstClr val="white"/>
              </a:solidFill>
              <a:latin typeface="Franklin Gothic Book"/>
              <a:cs typeface="Arial" pitchFamily="34" charset="0"/>
            </a:endParaRPr>
          </a:p>
          <a:p>
            <a:pPr>
              <a:defRPr/>
            </a:pPr>
            <a:r>
              <a:rPr lang="es-MX" b="1" dirty="0">
                <a:solidFill>
                  <a:prstClr val="white"/>
                </a:solidFill>
                <a:latin typeface="Franklin Gothic Book"/>
                <a:cs typeface="Arial" pitchFamily="34" charset="0"/>
              </a:rPr>
              <a:t> Concepto de  Desarrollo Sustentable					</a:t>
            </a:r>
            <a:endParaRPr lang="es-ES" dirty="0">
              <a:solidFill>
                <a:prstClr val="white"/>
              </a:solidFill>
              <a:latin typeface="Franklin Gothic Book"/>
              <a:cs typeface="Arial" pitchFamily="34" charset="0"/>
            </a:endParaRPr>
          </a:p>
          <a:p>
            <a:pPr>
              <a:defRPr/>
            </a:pPr>
            <a:r>
              <a:rPr lang="es-MX" b="1" dirty="0">
                <a:solidFill>
                  <a:prstClr val="white"/>
                </a:solidFill>
                <a:latin typeface="Franklin Gothic Book"/>
                <a:cs typeface="Arial" pitchFamily="34" charset="0"/>
              </a:rPr>
              <a:t> Indicadores de Desarrollo Sustentable</a:t>
            </a:r>
            <a:r>
              <a:rPr lang="es-MX" dirty="0">
                <a:solidFill>
                  <a:prstClr val="white"/>
                </a:solidFill>
                <a:latin typeface="Franklin Gothic Book"/>
                <a:cs typeface="Arial" pitchFamily="34" charset="0"/>
              </a:rPr>
              <a:t>	</a:t>
            </a:r>
          </a:p>
          <a:p>
            <a:pPr marL="271463" indent="-271463">
              <a:defRPr/>
            </a:pPr>
            <a:r>
              <a:rPr lang="es-MX" dirty="0">
                <a:solidFill>
                  <a:prstClr val="white"/>
                </a:solidFill>
                <a:latin typeface="Franklin Gothic Book"/>
                <a:cs typeface="Arial" pitchFamily="34" charset="0"/>
              </a:rPr>
              <a:t>     Indicadores sociales						-           Indicadores económicos						- Indicadores ambientales</a:t>
            </a:r>
          </a:p>
          <a:p>
            <a:pPr marL="271463" indent="-271463">
              <a:defRPr/>
            </a:pPr>
            <a:endParaRPr lang="es-ES" dirty="0">
              <a:solidFill>
                <a:prstClr val="white"/>
              </a:solidFill>
              <a:latin typeface="Franklin Gothic Book"/>
              <a:cs typeface="Arial" pitchFamily="34" charset="0"/>
            </a:endParaRPr>
          </a:p>
          <a:p>
            <a:pPr>
              <a:defRPr/>
            </a:pPr>
            <a:r>
              <a:rPr lang="es-MX" b="1" dirty="0">
                <a:solidFill>
                  <a:prstClr val="white"/>
                </a:solidFill>
                <a:latin typeface="Franklin Gothic Book"/>
                <a:cs typeface="Arial" pitchFamily="34" charset="0"/>
              </a:rPr>
              <a:t>Elementos de Ecología</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El funcionamiento de los Ecosistemas.</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Equilibrio de los Ecosistemas</a:t>
            </a:r>
            <a:endParaRPr lang="es-ES" dirty="0">
              <a:solidFill>
                <a:prstClr val="white"/>
              </a:solidFill>
              <a:latin typeface="Franklin Gothic Book"/>
              <a:cs typeface="Arial" pitchFamily="34" charset="0"/>
            </a:endParaRPr>
          </a:p>
          <a:p>
            <a:pPr>
              <a:defRPr/>
            </a:pPr>
            <a:r>
              <a:rPr lang="es-MX" dirty="0">
                <a:solidFill>
                  <a:prstClr val="white"/>
                </a:solidFill>
                <a:latin typeface="Franklin Gothic Book"/>
                <a:cs typeface="Arial" pitchFamily="34" charset="0"/>
              </a:rPr>
              <a:t>Adaptación al cambio</a:t>
            </a:r>
            <a:endParaRPr lang="es-ES" dirty="0">
              <a:solidFill>
                <a:prstClr val="white"/>
              </a:solidFill>
              <a:latin typeface="Franklin Gothic Book"/>
              <a:cs typeface="Arial" pitchFamily="34" charset="0"/>
            </a:endParaRPr>
          </a:p>
        </p:txBody>
      </p:sp>
    </p:spTree>
    <p:extLst>
      <p:ext uri="{BB962C8B-B14F-4D97-AF65-F5344CB8AC3E}">
        <p14:creationId xmlns:p14="http://schemas.microsoft.com/office/powerpoint/2010/main" val="16960644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TotalTime>
  <Words>3218</Words>
  <Application>Microsoft Office PowerPoint</Application>
  <PresentationFormat>Presentación en pantalla (4:3)</PresentationFormat>
  <Paragraphs>434</Paragraphs>
  <Slides>57</Slides>
  <Notes>22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57</vt:i4>
      </vt:variant>
    </vt:vector>
  </HeadingPairs>
  <TitlesOfParts>
    <vt:vector size="70" baseType="lpstr">
      <vt:lpstr>Arial</vt:lpstr>
      <vt:lpstr>Book Antiqua</vt:lpstr>
      <vt:lpstr>Calibri</vt:lpstr>
      <vt:lpstr>Franklin Gothic Book</vt:lpstr>
      <vt:lpstr>Franklin Gothic Medium</vt:lpstr>
      <vt:lpstr>geoslab703_md_btmedium</vt:lpstr>
      <vt:lpstr>Impact</vt:lpstr>
      <vt:lpstr>Lora</vt:lpstr>
      <vt:lpstr>Lucida Sans</vt:lpstr>
      <vt:lpstr>Wingdings</vt:lpstr>
      <vt:lpstr>Wingdings 2</vt:lpstr>
      <vt:lpstr>Wingdings 3</vt:lpstr>
      <vt:lpstr>Vértice</vt:lpstr>
      <vt:lpstr>SUSTENTABILIDAD EN PROYECTOS MINEROS</vt:lpstr>
      <vt:lpstr>REGLAMENTO</vt:lpstr>
      <vt:lpstr>Presentación de PowerPoint</vt:lpstr>
      <vt:lpstr>Presentación de PowerPoint</vt:lpstr>
      <vt:lpstr>Presentación de PowerPoint</vt:lpstr>
      <vt:lpstr>Presentación de PowerPoint</vt:lpstr>
      <vt:lpstr>Presentación de PowerPoint</vt:lpstr>
      <vt:lpstr>Presentación de PowerPoint</vt:lpstr>
      <vt:lpstr>PROGRAMA</vt:lpstr>
      <vt:lpstr>PROGRAMA</vt:lpstr>
      <vt:lpstr>PROGRAMA</vt:lpstr>
      <vt:lpstr>PROGRAMA</vt:lpstr>
      <vt:lpstr>UNIDAD I - SUSTENTABILIDAD</vt:lpstr>
      <vt:lpstr>¿SUSTENTABILIDAD?</vt:lpstr>
      <vt:lpstr>¿SUSTENTABILIDAD?</vt:lpstr>
      <vt:lpstr>¿SUSTENTABILIDAD?</vt:lpstr>
      <vt:lpstr> PROYECTOS</vt:lpstr>
      <vt:lpstr> PROYECTOS</vt:lpstr>
      <vt:lpstr>Presentación de PowerPoint</vt:lpstr>
      <vt:lpstr> ¿Cómo nacen los proyectos?</vt:lpstr>
      <vt:lpstr> ¿Qué caracteriza a un proyecto?</vt:lpstr>
      <vt:lpstr> ¿Cuál es el ciclo de vida de un proyecto?</vt:lpstr>
      <vt:lpstr> FASE DE PRE INVERSIÓN</vt:lpstr>
      <vt:lpstr> FASE DE INVERSIÓN</vt:lpstr>
      <vt:lpstr>Presentación de PowerPoint</vt:lpstr>
      <vt:lpstr>Presentación de PowerPoint</vt:lpstr>
      <vt:lpstr>Presentación de PowerPoint</vt:lpstr>
      <vt:lpstr>HISTORIA</vt:lpstr>
      <vt:lpstr>HISTORIA</vt:lpstr>
      <vt:lpstr>HISTORIA</vt:lpstr>
      <vt:lpstr>Presentación de PowerPoint</vt:lpstr>
      <vt:lpstr>Presentación de PowerPoint</vt:lpstr>
      <vt:lpstr>HISTORIA</vt:lpstr>
      <vt:lpstr>Algunos Hitos Históricos</vt:lpstr>
      <vt:lpstr>Presentación de PowerPoint</vt:lpstr>
      <vt:lpstr> </vt:lpstr>
      <vt:lpstr>Ámbito de aplicación.</vt:lpstr>
      <vt:lpstr>El desarrollo sustentable y las ideologias.</vt:lpstr>
      <vt:lpstr>Preocupación por un desarrollo sustentable.</vt:lpstr>
      <vt:lpstr>Presentación de PowerPoint</vt:lpstr>
      <vt:lpstr>Presentación de PowerPoint</vt:lpstr>
      <vt:lpstr>Presentación de PowerPoint</vt:lpstr>
      <vt:lpstr>Producto interno Bruto PIB</vt:lpstr>
      <vt:lpstr>Presentación de PowerPoint</vt:lpstr>
      <vt:lpstr>Presentación de PowerPoint</vt:lpstr>
      <vt:lpstr>Presentación de PowerPoint</vt:lpstr>
      <vt:lpstr>INDICADORES DEL DESARROLLO SUSTENTABLE</vt:lpstr>
      <vt:lpstr>Presentación de PowerPoint</vt:lpstr>
      <vt:lpstr>Presentación de PowerPoint</vt:lpstr>
      <vt:lpstr>Presentación de PowerPoint</vt:lpstr>
      <vt:lpstr>Presentación de PowerPoint</vt:lpstr>
      <vt:lpstr>INDICE DE GINI</vt:lpstr>
      <vt:lpstr>INDICE DE GINI</vt:lpstr>
      <vt:lpstr>INDICE DE GINI (NU 2005)</vt:lpstr>
      <vt:lpstr>INDICE DE GINI (NU 2005)</vt:lpstr>
      <vt:lpstr>INDICE DE GINI (NU 2005)</vt:lpstr>
      <vt:lpstr>INDICE DE GINI</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dc:creator>
  <cp:lastModifiedBy>Marcos Dasencich Aguila</cp:lastModifiedBy>
  <cp:revision>8</cp:revision>
  <dcterms:created xsi:type="dcterms:W3CDTF">2014-08-26T23:27:14Z</dcterms:created>
  <dcterms:modified xsi:type="dcterms:W3CDTF">2015-08-26T22:30:12Z</dcterms:modified>
</cp:coreProperties>
</file>